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media/image25.jpg" ContentType="image/jpg"/>
  <Override PartName="/ppt/media/image28.jpg" ContentType="image/jpg"/>
  <Override PartName="/ppt/media/image29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1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7.jpg" ContentType="image/jpg"/>
  <Override PartName="/ppt/media/image5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311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2" r:id="rId12"/>
    <p:sldId id="323" r:id="rId13"/>
    <p:sldId id="324" r:id="rId14"/>
    <p:sldId id="325" r:id="rId15"/>
    <p:sldId id="327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5" r:id="rId45"/>
    <p:sldId id="306" r:id="rId46"/>
    <p:sldId id="307" r:id="rId47"/>
    <p:sldId id="308" r:id="rId48"/>
    <p:sldId id="309" r:id="rId49"/>
    <p:sldId id="310" r:id="rId50"/>
    <p:sldId id="270" r:id="rId51"/>
    <p:sldId id="257" r:id="rId52"/>
    <p:sldId id="258" r:id="rId53"/>
    <p:sldId id="259" r:id="rId54"/>
    <p:sldId id="260" r:id="rId55"/>
    <p:sldId id="267" r:id="rId56"/>
    <p:sldId id="268" r:id="rId57"/>
    <p:sldId id="261" r:id="rId58"/>
    <p:sldId id="262" r:id="rId59"/>
    <p:sldId id="263" r:id="rId60"/>
    <p:sldId id="264" r:id="rId61"/>
    <p:sldId id="265" r:id="rId62"/>
    <p:sldId id="266" r:id="rId63"/>
    <p:sldId id="269" r:id="rId64"/>
    <p:sldId id="326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0552" autoAdjust="0"/>
  </p:normalViewPr>
  <p:slideViewPr>
    <p:cSldViewPr snapToGrid="0">
      <p:cViewPr varScale="1">
        <p:scale>
          <a:sx n="47" d="100"/>
          <a:sy n="47" d="100"/>
        </p:scale>
        <p:origin x="1194" y="7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lena\Downloads\clustering%20results_2012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40883515538772"/>
          <c:y val="2.017457915740592E-2"/>
          <c:w val="0.83623008678174959"/>
          <c:h val="0.7441538285975143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Лист1!$B$3</c:f>
              <c:strCache>
                <c:ptCount val="1"/>
                <c:pt idx="0">
                  <c:v>k-means (random)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square"/>
            <c:size val="9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cat>
            <c:numRef>
              <c:f>Лист1!$A$4:$A$11</c:f>
              <c:numCache>
                <c:formatCode>#,##0</c:formatCode>
                <c:ptCount val="8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10000</c:v>
                </c:pt>
                <c:pt idx="4">
                  <c:v>20000</c:v>
                </c:pt>
                <c:pt idx="5">
                  <c:v>100000</c:v>
                </c:pt>
                <c:pt idx="6">
                  <c:v>500000</c:v>
                </c:pt>
                <c:pt idx="7">
                  <c:v>850000</c:v>
                </c:pt>
              </c:numCache>
            </c:numRef>
          </c:cat>
          <c:val>
            <c:numRef>
              <c:f>Лист1!$B$4:$B$11</c:f>
              <c:numCache>
                <c:formatCode>General</c:formatCode>
                <c:ptCount val="8"/>
                <c:pt idx="0">
                  <c:v>3.2604000000000002</c:v>
                </c:pt>
                <c:pt idx="1">
                  <c:v>8.8453000000000035</c:v>
                </c:pt>
                <c:pt idx="2">
                  <c:v>30.66979999999996</c:v>
                </c:pt>
                <c:pt idx="3">
                  <c:v>158.85580000000004</c:v>
                </c:pt>
                <c:pt idx="4">
                  <c:v>396.13329999999945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6F8-4558-A4FE-3EC5B51CE982}"/>
            </c:ext>
          </c:extLst>
        </c:ser>
        <c:ser>
          <c:idx val="1"/>
          <c:order val="1"/>
          <c:tx>
            <c:strRef>
              <c:f>Лист1!$C$3</c:f>
              <c:strCache>
                <c:ptCount val="1"/>
                <c:pt idx="0">
                  <c:v>k-means (10%)</c:v>
                </c:pt>
              </c:strCache>
            </c:strRef>
          </c:tx>
          <c:marker>
            <c:symbol val="circle"/>
            <c:size val="8"/>
          </c:marker>
          <c:cat>
            <c:numRef>
              <c:f>Лист1!$A$4:$A$11</c:f>
              <c:numCache>
                <c:formatCode>#,##0</c:formatCode>
                <c:ptCount val="8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10000</c:v>
                </c:pt>
                <c:pt idx="4">
                  <c:v>20000</c:v>
                </c:pt>
                <c:pt idx="5">
                  <c:v>100000</c:v>
                </c:pt>
                <c:pt idx="6">
                  <c:v>500000</c:v>
                </c:pt>
                <c:pt idx="7">
                  <c:v>850000</c:v>
                </c:pt>
              </c:numCache>
            </c:numRef>
          </c:cat>
          <c:val>
            <c:numRef>
              <c:f>Лист1!$C$4:$C$11</c:f>
              <c:numCache>
                <c:formatCode>General</c:formatCode>
                <c:ptCount val="8"/>
                <c:pt idx="0">
                  <c:v>3.4007999999999998</c:v>
                </c:pt>
                <c:pt idx="1">
                  <c:v>9.5005000000000006</c:v>
                </c:pt>
                <c:pt idx="2">
                  <c:v>46.285500000000013</c:v>
                </c:pt>
                <c:pt idx="3">
                  <c:v>170.10349999999997</c:v>
                </c:pt>
                <c:pt idx="4">
                  <c:v>337.00900000000001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6F8-4558-A4FE-3EC5B51CE982}"/>
            </c:ext>
          </c:extLst>
        </c:ser>
        <c:ser>
          <c:idx val="2"/>
          <c:order val="2"/>
          <c:tx>
            <c:strRef>
              <c:f>Лист1!$D$3</c:f>
              <c:strCache>
                <c:ptCount val="1"/>
                <c:pt idx="0">
                  <c:v>BIRCH*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</a:ln>
          </c:spPr>
          <c:marker>
            <c:symbol val="triangle"/>
            <c:size val="9"/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c:spPr>
          </c:marker>
          <c:cat>
            <c:numRef>
              <c:f>Лист1!$A$4:$A$11</c:f>
              <c:numCache>
                <c:formatCode>#,##0</c:formatCode>
                <c:ptCount val="8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10000</c:v>
                </c:pt>
                <c:pt idx="4">
                  <c:v>20000</c:v>
                </c:pt>
                <c:pt idx="5">
                  <c:v>100000</c:v>
                </c:pt>
                <c:pt idx="6">
                  <c:v>500000</c:v>
                </c:pt>
                <c:pt idx="7">
                  <c:v>850000</c:v>
                </c:pt>
              </c:numCache>
            </c:numRef>
          </c:cat>
          <c:val>
            <c:numRef>
              <c:f>Лист1!$D$4:$D$11</c:f>
              <c:numCache>
                <c:formatCode>0.0000</c:formatCode>
                <c:ptCount val="8"/>
                <c:pt idx="0">
                  <c:v>1.2034077999999975</c:v>
                </c:pt>
                <c:pt idx="1">
                  <c:v>1.3328693999999974</c:v>
                </c:pt>
                <c:pt idx="2">
                  <c:v>2.1813166000000002</c:v>
                </c:pt>
                <c:pt idx="3">
                  <c:v>5.1964414999999997</c:v>
                </c:pt>
                <c:pt idx="4">
                  <c:v>8.8000444000000027</c:v>
                </c:pt>
                <c:pt idx="5" formatCode="General">
                  <c:v>19.66</c:v>
                </c:pt>
                <c:pt idx="6" formatCode="General">
                  <c:v>52.89</c:v>
                </c:pt>
                <c:pt idx="7" formatCode="General">
                  <c:v>104.59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6F8-4558-A4FE-3EC5B51CE982}"/>
            </c:ext>
          </c:extLst>
        </c:ser>
        <c:ser>
          <c:idx val="3"/>
          <c:order val="3"/>
          <c:tx>
            <c:strRef>
              <c:f>Лист1!$E$3</c:f>
              <c:strCache>
                <c:ptCount val="1"/>
                <c:pt idx="0">
                  <c:v>n*log(k)</c:v>
                </c:pt>
              </c:strCache>
            </c:strRef>
          </c:tx>
          <c:spPr>
            <a:ln>
              <a:solidFill>
                <a:srgbClr val="4F81BD">
                  <a:lumMod val="60000"/>
                  <a:lumOff val="40000"/>
                  <a:alpha val="75000"/>
                </a:srgbClr>
              </a:solidFill>
              <a:prstDash val="sysDash"/>
            </a:ln>
          </c:spPr>
          <c:marker>
            <c:symbol val="diamond"/>
            <c:size val="9"/>
            <c:spPr>
              <a:solidFill>
                <a:srgbClr val="4F81BD">
                  <a:lumMod val="60000"/>
                  <a:lumOff val="40000"/>
                  <a:alpha val="75000"/>
                </a:srgbClr>
              </a:solidFill>
              <a:ln>
                <a:solidFill>
                  <a:srgbClr val="4F81BD">
                    <a:lumMod val="60000"/>
                    <a:lumOff val="40000"/>
                  </a:srgbClr>
                </a:solidFill>
              </a:ln>
            </c:spPr>
          </c:marker>
          <c:cat>
            <c:numRef>
              <c:f>Лист1!$A$4:$A$11</c:f>
              <c:numCache>
                <c:formatCode>#,##0</c:formatCode>
                <c:ptCount val="8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10000</c:v>
                </c:pt>
                <c:pt idx="4">
                  <c:v>20000</c:v>
                </c:pt>
                <c:pt idx="5">
                  <c:v>100000</c:v>
                </c:pt>
                <c:pt idx="6">
                  <c:v>500000</c:v>
                </c:pt>
                <c:pt idx="7">
                  <c:v>850000</c:v>
                </c:pt>
              </c:numCache>
            </c:numRef>
          </c:cat>
          <c:val>
            <c:numRef>
              <c:f>Лист1!$E$4:$E$11</c:f>
              <c:numCache>
                <c:formatCode>0.0000</c:formatCode>
                <c:ptCount val="8"/>
                <c:pt idx="0">
                  <c:v>6.8160179245666114E-2</c:v>
                </c:pt>
                <c:pt idx="1">
                  <c:v>0.14818556305072231</c:v>
                </c:pt>
                <c:pt idx="2">
                  <c:v>0.40577200682259212</c:v>
                </c:pt>
                <c:pt idx="3">
                  <c:v>0.86008570189708922</c:v>
                </c:pt>
                <c:pt idx="4">
                  <c:v>1.8102070610363548</c:v>
                </c:pt>
                <c:pt idx="5">
                  <c:v>9.9852857762288547</c:v>
                </c:pt>
                <c:pt idx="6">
                  <c:v>53.985455081195056</c:v>
                </c:pt>
                <c:pt idx="7">
                  <c:v>93.8657592782439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6F8-4558-A4FE-3EC5B51CE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143440"/>
        <c:axId val="395592720"/>
      </c:lineChart>
      <c:catAx>
        <c:axId val="1791434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600" dirty="0"/>
                  <a:t>Collection</a:t>
                </a:r>
                <a:r>
                  <a:rPr lang="en-US" sz="1600" baseline="0" dirty="0"/>
                  <a:t> size</a:t>
                </a:r>
                <a:endParaRPr lang="ru-RU" sz="1600" dirty="0"/>
              </a:p>
            </c:rich>
          </c:tx>
          <c:layout>
            <c:manualLayout>
              <c:xMode val="edge"/>
              <c:yMode val="edge"/>
              <c:x val="0.38880363241052135"/>
              <c:y val="0.8437422048576424"/>
            </c:manualLayout>
          </c:layout>
          <c:overlay val="0"/>
        </c:title>
        <c:numFmt formatCode="#,##0" sourceLinked="1"/>
        <c:majorTickMark val="none"/>
        <c:minorTickMark val="none"/>
        <c:tickLblPos val="nextTo"/>
        <c:spPr>
          <a:ln w="12700">
            <a:solidFill>
              <a:schemeClr val="tx1"/>
            </a:solidFill>
            <a:tailEnd type="stealth" w="lg" len="lg"/>
          </a:ln>
        </c:spPr>
        <c:txPr>
          <a:bodyPr/>
          <a:lstStyle/>
          <a:p>
            <a:pPr>
              <a:defRPr sz="1400"/>
            </a:pPr>
            <a:endParaRPr lang="ru-RU"/>
          </a:p>
        </c:txPr>
        <c:crossAx val="395592720"/>
        <c:crosses val="autoZero"/>
        <c:auto val="1"/>
        <c:lblAlgn val="ctr"/>
        <c:lblOffset val="100"/>
        <c:tickLblSkip val="1"/>
        <c:noMultiLvlLbl val="0"/>
      </c:catAx>
      <c:valAx>
        <c:axId val="395592720"/>
        <c:scaling>
          <c:orientation val="minMax"/>
        </c:scaling>
        <c:delete val="0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600" dirty="0"/>
                  <a:t>Time</a:t>
                </a:r>
                <a:r>
                  <a:rPr lang="ru-RU" sz="1600" dirty="0"/>
                  <a:t>, </a:t>
                </a:r>
                <a:r>
                  <a:rPr lang="en-US" sz="1600" dirty="0"/>
                  <a:t>sec</a:t>
                </a:r>
                <a:endParaRPr lang="ru-RU" sz="1600" dirty="0"/>
              </a:p>
            </c:rich>
          </c:tx>
          <c:layout>
            <c:manualLayout>
              <c:xMode val="edge"/>
              <c:yMode val="edge"/>
              <c:x val="4.1733772518613415E-3"/>
              <c:y val="0.33390286998439145"/>
            </c:manualLayout>
          </c:layout>
          <c:overlay val="0"/>
        </c:title>
        <c:numFmt formatCode="#,##0" sourceLinked="0"/>
        <c:majorTickMark val="none"/>
        <c:minorTickMark val="none"/>
        <c:tickLblPos val="nextTo"/>
        <c:spPr>
          <a:ln w="12700">
            <a:solidFill>
              <a:schemeClr val="tx1"/>
            </a:solidFill>
            <a:tailEnd type="stealth" w="lg" len="lg"/>
          </a:ln>
        </c:spPr>
        <c:txPr>
          <a:bodyPr/>
          <a:lstStyle/>
          <a:p>
            <a:pPr>
              <a:defRPr sz="1400"/>
            </a:pPr>
            <a:endParaRPr lang="ru-RU"/>
          </a:p>
        </c:txPr>
        <c:crossAx val="179143440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c:spPr>
    </c:plotArea>
    <c:legend>
      <c:legendPos val="t"/>
      <c:layout>
        <c:manualLayout>
          <c:xMode val="edge"/>
          <c:yMode val="edge"/>
          <c:x val="0.16418612818406234"/>
          <c:y val="9.1462249870699244E-2"/>
          <c:w val="0.26752202315079632"/>
          <c:h val="0.20243534580573849"/>
        </c:manualLayout>
      </c:layout>
      <c:overlay val="0"/>
      <c:txPr>
        <a:bodyPr/>
        <a:lstStyle/>
        <a:p>
          <a:pPr>
            <a:defRPr sz="1400"/>
          </a:pPr>
          <a:endParaRPr lang="ru-RU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522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854DE5D-E463-4F12-AEDF-EEB31B275B6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54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854DE5D-E463-4F12-AEDF-EEB31B275B6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27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692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854DE5D-E463-4F12-AEDF-EEB31B275B6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07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854DE5D-E463-4F12-AEDF-EEB31B275B6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32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854DE5D-E463-4F12-AEDF-EEB31B275B6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87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"/>
          <p:cNvSpPr/>
          <p:nvPr/>
        </p:nvSpPr>
        <p:spPr>
          <a:xfrm flipH="1">
            <a:off x="-163286" y="-4681"/>
            <a:ext cx="5393540" cy="13716001"/>
          </a:xfrm>
          <a:prstGeom prst="rect">
            <a:avLst/>
          </a:prstGeom>
          <a:solidFill>
            <a:srgbClr val="25395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Изображение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7765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0" i="0" u="heavy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053621" y="13010554"/>
            <a:ext cx="376706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443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0" i="0" u="heavy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8290560" y="12755880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219200" y="12755880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2053621" y="13010554"/>
            <a:ext cx="376706" cy="36933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730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Только заголовок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1365" y="-38023"/>
            <a:ext cx="24382635" cy="1855464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lang="ru-RU" sz="48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8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заголовка слайда максимум на две строчки</a:t>
            </a:r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 flipV="1">
            <a:off x="1365" y="12888089"/>
            <a:ext cx="24480000" cy="882552"/>
          </a:xfrm>
          <a:prstGeom prst="rect">
            <a:avLst/>
          </a:prstGeom>
          <a:solidFill>
            <a:srgbClr val="4FA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8" name="Левая круглая скобка 7"/>
          <p:cNvSpPr/>
          <p:nvPr userDrawn="1"/>
        </p:nvSpPr>
        <p:spPr>
          <a:xfrm>
            <a:off x="21601045" y="13050690"/>
            <a:ext cx="384043" cy="576065"/>
          </a:xfrm>
          <a:prstGeom prst="leftBracket">
            <a:avLst/>
          </a:prstGeom>
          <a:ln w="38100">
            <a:solidFill>
              <a:srgbClr val="044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9" name="Левая круглая скобка 8"/>
          <p:cNvSpPr/>
          <p:nvPr userDrawn="1"/>
        </p:nvSpPr>
        <p:spPr>
          <a:xfrm flipH="1">
            <a:off x="23329241" y="13050690"/>
            <a:ext cx="373635" cy="576065"/>
          </a:xfrm>
          <a:prstGeom prst="leftBracket">
            <a:avLst/>
          </a:prstGeom>
          <a:ln w="38100">
            <a:solidFill>
              <a:srgbClr val="044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12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22279259" y="12888090"/>
            <a:ext cx="745395" cy="735200"/>
          </a:xfrm>
        </p:spPr>
        <p:txBody>
          <a:bodyPr/>
          <a:lstStyle>
            <a:lvl1pPr algn="ctr">
              <a:defRPr sz="3840">
                <a:solidFill>
                  <a:schemeClr val="bg1"/>
                </a:solidFill>
              </a:defRPr>
            </a:lvl1pPr>
          </a:lstStyle>
          <a:p>
            <a:fld id="{C4258D22-75E2-4369-920A-51ACF6ABD17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822848" y="12942728"/>
            <a:ext cx="1958617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84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ООО «Аналитические</a:t>
            </a:r>
            <a:r>
              <a:rPr lang="ru-RU" sz="3840" b="0" i="0" kern="120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программные решения</a:t>
            </a:r>
            <a:r>
              <a:rPr lang="ru-RU" sz="384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ru-RU" sz="384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0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 r="-1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014869" y="1"/>
            <a:ext cx="8640960" cy="1817441"/>
          </a:xfrm>
        </p:spPr>
        <p:txBody>
          <a:bodyPr>
            <a:normAutofit/>
          </a:bodyPr>
          <a:lstStyle>
            <a:lvl1pPr algn="r">
              <a:defRPr sz="4800" b="1">
                <a:solidFill>
                  <a:srgbClr val="044559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r>
              <a:rPr lang="en-US" smtClean="0"/>
              <a:t> </a:t>
            </a:r>
            <a:r>
              <a:rPr lang="ru-RU" smtClean="0"/>
              <a:t>раздела</a:t>
            </a:r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10655830" y="1"/>
            <a:ext cx="192021" cy="1817441"/>
          </a:xfrm>
          <a:prstGeom prst="rect">
            <a:avLst/>
          </a:prstGeom>
          <a:solidFill>
            <a:srgbClr val="04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21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10847851" y="-38023"/>
            <a:ext cx="13536149" cy="1855464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lang="ru-RU" sz="48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8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заголовка слайда максимум на две строчки</a:t>
            </a:r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 flipV="1">
            <a:off x="1365" y="12888089"/>
            <a:ext cx="24480000" cy="882552"/>
          </a:xfrm>
          <a:prstGeom prst="rect">
            <a:avLst/>
          </a:prstGeom>
          <a:solidFill>
            <a:srgbClr val="4FAFCD"/>
          </a:solidFill>
          <a:ln w="12700">
            <a:solidFill>
              <a:srgbClr val="4FAF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23" name="Левая круглая скобка 22"/>
          <p:cNvSpPr/>
          <p:nvPr userDrawn="1"/>
        </p:nvSpPr>
        <p:spPr>
          <a:xfrm>
            <a:off x="21601045" y="13050690"/>
            <a:ext cx="384043" cy="576065"/>
          </a:xfrm>
          <a:prstGeom prst="leftBracket">
            <a:avLst/>
          </a:prstGeom>
          <a:ln w="38100">
            <a:solidFill>
              <a:srgbClr val="044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24" name="Левая круглая скобка 23"/>
          <p:cNvSpPr/>
          <p:nvPr userDrawn="1"/>
        </p:nvSpPr>
        <p:spPr>
          <a:xfrm flipH="1">
            <a:off x="23329241" y="13050690"/>
            <a:ext cx="373635" cy="576065"/>
          </a:xfrm>
          <a:prstGeom prst="leftBracket">
            <a:avLst/>
          </a:prstGeom>
          <a:ln w="38100">
            <a:solidFill>
              <a:srgbClr val="0445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822848" y="12942728"/>
            <a:ext cx="1958617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84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ООО «Аналитические</a:t>
            </a:r>
            <a:r>
              <a:rPr lang="ru-RU" sz="3840" b="0" i="0" kern="120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программные решения</a:t>
            </a:r>
            <a:r>
              <a:rPr lang="ru-RU" sz="384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ru-RU" sz="3840" dirty="0">
              <a:solidFill>
                <a:schemeClr val="bg1"/>
              </a:solidFill>
            </a:endParaRPr>
          </a:p>
        </p:txBody>
      </p:sp>
      <p:sp>
        <p:nvSpPr>
          <p:cNvPr id="27" name="Содержимое 2"/>
          <p:cNvSpPr>
            <a:spLocks noGrp="1"/>
          </p:cNvSpPr>
          <p:nvPr>
            <p:ph idx="1"/>
          </p:nvPr>
        </p:nvSpPr>
        <p:spPr>
          <a:xfrm>
            <a:off x="2014869" y="2332038"/>
            <a:ext cx="22369131" cy="10142590"/>
          </a:xfrm>
        </p:spPr>
        <p:txBody>
          <a:bodyPr/>
          <a:lstStyle>
            <a:lvl1pPr marL="0" indent="0">
              <a:buNone/>
              <a:defRPr sz="5760"/>
            </a:lvl1pPr>
            <a:lvl2pPr marL="2194560" indent="-1097280">
              <a:buClr>
                <a:srgbClr val="1E4158"/>
              </a:buClr>
              <a:buFont typeface="+mj-lt"/>
              <a:buAutoNum type="arabicPeriod"/>
              <a:defRPr sz="5760"/>
            </a:lvl2pPr>
            <a:lvl3pPr>
              <a:buClr>
                <a:srgbClr val="1E4158"/>
              </a:buClr>
              <a:defRPr sz="5760"/>
            </a:lvl3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</p:txBody>
      </p:sp>
      <p:sp>
        <p:nvSpPr>
          <p:cNvPr id="11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1942341" y="13050690"/>
            <a:ext cx="1429878" cy="735200"/>
          </a:xfrm>
        </p:spPr>
        <p:txBody>
          <a:bodyPr/>
          <a:lstStyle>
            <a:lvl1pPr>
              <a:defRPr sz="3840">
                <a:solidFill>
                  <a:schemeClr val="bg1"/>
                </a:solidFill>
              </a:defRPr>
            </a:lvl1pPr>
          </a:lstStyle>
          <a:p>
            <a:pPr algn="ctr"/>
            <a:fld id="{EA371ED9-1A0A-48C5-A8BA-3582806E4709}" type="slidenum">
              <a:rPr lang="ru-RU" smtClean="0"/>
              <a:pPr algn="ctr"/>
              <a:t>‹#›</a:t>
            </a:fld>
            <a:r>
              <a:rPr lang="ru-RU" dirty="0" smtClean="0"/>
              <a:t>/23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61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заголовка</a:t>
            </a:r>
            <a:endParaRPr dirty="0"/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 — по центр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Линия"/>
          <p:cNvSpPr/>
          <p:nvPr userDrawn="1"/>
        </p:nvSpPr>
        <p:spPr>
          <a:xfrm>
            <a:off x="1201065" y="2214562"/>
            <a:ext cx="21506373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" name="Название подразделения, лаборатории, факультета и т.д."/>
          <p:cNvSpPr txBox="1"/>
          <p:nvPr userDrawn="1"/>
        </p:nvSpPr>
        <p:spPr>
          <a:xfrm>
            <a:off x="11338744" y="942364"/>
            <a:ext cx="1136641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dirty="0" smtClean="0"/>
              <a:t>Lecture </a:t>
            </a:r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211199" y="620465"/>
            <a:ext cx="1214985" cy="12149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26184" y="331583"/>
            <a:ext cx="15609094" cy="940424"/>
          </a:xfrm>
        </p:spPr>
        <p:txBody>
          <a:bodyPr>
            <a:normAutofit/>
          </a:bodyPr>
          <a:lstStyle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7000" b="1" i="0" u="none" strike="noStrike" cap="all" spc="0" normalizeH="0" baseline="0" dirty="0">
                <a:ln>
                  <a:noFill/>
                </a:ln>
                <a:solidFill>
                  <a:srgbClr val="253957"/>
                </a:solidFill>
                <a:effectLst/>
                <a:uFillTx/>
                <a:latin typeface="+mn-lt"/>
                <a:ea typeface="Arial Narrow" charset="0"/>
                <a:cs typeface="Arial Narrow" charset="0"/>
                <a:sym typeface="Helvetica Light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2426184" y="1304665"/>
            <a:ext cx="10319657" cy="914400"/>
          </a:xfrm>
        </p:spPr>
        <p:txBody>
          <a:bodyPr>
            <a:normAutofit/>
          </a:bodyPr>
          <a:lstStyle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4800" b="1" i="0" u="none" strike="noStrike" cap="all" spc="0" normalizeH="0" baseline="0" dirty="0" smtClean="0">
                <a:ln>
                  <a:noFill/>
                </a:ln>
                <a:solidFill>
                  <a:srgbClr val="253957"/>
                </a:solidFill>
                <a:effectLst/>
                <a:uFillTx/>
                <a:latin typeface="+mn-lt"/>
                <a:ea typeface="Arial Narrow" charset="0"/>
                <a:cs typeface="Arial Narrow" charset="0"/>
                <a:sym typeface="Helvetica Light"/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9382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заголовка</a:t>
            </a:r>
            <a:endParaRPr dirty="0"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–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41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«Место ввода цитаты».</a:t>
            </a:r>
          </a:p>
        </p:txBody>
      </p:sp>
      <p:sp>
        <p:nvSpPr>
          <p:cNvPr id="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заголовка</a:t>
            </a:r>
            <a:endParaRPr dirty="0"/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1</a:t>
            </a:r>
          </a:p>
          <a:p>
            <a:pPr lvl="1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2</a:t>
            </a:r>
          </a:p>
          <a:p>
            <a:pPr lvl="2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3</a:t>
            </a:r>
          </a:p>
          <a:p>
            <a:pPr lvl="3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4</a:t>
            </a:r>
          </a:p>
          <a:p>
            <a:pPr lvl="4"/>
            <a:r>
              <a:rPr dirty="0" err="1"/>
              <a:t>Уровень</a:t>
            </a:r>
            <a:r>
              <a:rPr dirty="0"/>
              <a:t> </a:t>
            </a:r>
            <a:r>
              <a:rPr dirty="0" err="1"/>
              <a:t>текста</a:t>
            </a:r>
            <a:r>
              <a:rPr dirty="0"/>
              <a:t>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4" r:id="rId13"/>
    <p:sldLayoutId id="2147483665" r:id="rId14"/>
    <p:sldLayoutId id="2147483666" r:id="rId1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iakarpov@hse.r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10370343" y="1604166"/>
            <a:ext cx="1" cy="277734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" name="Очень крутой…"/>
          <p:cNvSpPr txBox="1"/>
          <p:nvPr/>
        </p:nvSpPr>
        <p:spPr>
          <a:xfrm>
            <a:off x="7116914" y="3934663"/>
            <a:ext cx="16484958" cy="4156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en-US" sz="7200" b="1" cap="all" dirty="0" smtClean="0">
                <a:solidFill>
                  <a:srgbClr val="253957"/>
                </a:solidFill>
                <a:sym typeface="Arial Narrow"/>
              </a:rPr>
              <a:t>SOCIAL NETWORK DATA ANALYSIS</a:t>
            </a:r>
            <a:endParaRPr lang="en-US" sz="7200" b="1" cap="all" dirty="0" smtClean="0">
              <a:solidFill>
                <a:srgbClr val="253957"/>
              </a:solidFill>
              <a:sym typeface="Arial Narrow"/>
            </a:endParaRP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en-US" sz="6000" b="1" cap="all" dirty="0" err="1" smtClean="0">
                <a:solidFill>
                  <a:srgbClr val="253957"/>
                </a:solidFill>
                <a:sym typeface="Arial Narrow"/>
              </a:rPr>
              <a:t>LeCTURE</a:t>
            </a:r>
            <a:r>
              <a:rPr lang="en-US" sz="6000" b="1" cap="all" dirty="0" smtClean="0">
                <a:solidFill>
                  <a:srgbClr val="253957"/>
                </a:solidFill>
                <a:sym typeface="Arial Narrow"/>
              </a:rPr>
              <a:t> </a:t>
            </a:r>
            <a:r>
              <a:rPr lang="en-US" sz="6000" b="1" cap="all" dirty="0" smtClean="0">
                <a:solidFill>
                  <a:srgbClr val="253957"/>
                </a:solidFill>
                <a:sym typeface="Arial Narrow"/>
              </a:rPr>
              <a:t>5</a:t>
            </a:r>
            <a:endParaRPr lang="en-US" sz="6000" b="1" cap="all" dirty="0" smtClean="0">
              <a:solidFill>
                <a:srgbClr val="253957"/>
              </a:solidFill>
              <a:sym typeface="Arial Narrow"/>
            </a:endParaRP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en-US" sz="6000" dirty="0" smtClean="0"/>
              <a:t>CLUSTERING AND COMMUNITY DETECTION</a:t>
            </a:r>
            <a:endParaRPr lang="en-US" sz="6000" dirty="0"/>
          </a:p>
        </p:txBody>
      </p:sp>
      <p:sp>
        <p:nvSpPr>
          <p:cNvPr id="53" name="Очень крутой подзаголовок презентации"/>
          <p:cNvSpPr txBox="1"/>
          <p:nvPr/>
        </p:nvSpPr>
        <p:spPr>
          <a:xfrm>
            <a:off x="7116914" y="8929563"/>
            <a:ext cx="14455461" cy="117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dirty="0"/>
              <a:t>Ilia Karpov </a:t>
            </a:r>
            <a:r>
              <a:rPr lang="en-US" sz="4000" i="1" dirty="0" smtClean="0"/>
              <a:t>(</a:t>
            </a:r>
            <a:r>
              <a:rPr lang="en-US" sz="4000" spc="-75" dirty="0" smtClean="0">
                <a:latin typeface="Arial"/>
                <a:cs typeface="Arial"/>
                <a:hlinkClick r:id="rId2"/>
              </a:rPr>
              <a:t>iakarpov@hse.ru</a:t>
            </a:r>
            <a:r>
              <a:rPr lang="en-US" sz="4000" i="1" dirty="0" smtClean="0"/>
              <a:t>)</a:t>
            </a:r>
            <a:endParaRPr lang="en-US" sz="4000" i="1" dirty="0"/>
          </a:p>
        </p:txBody>
      </p:sp>
      <p:sp>
        <p:nvSpPr>
          <p:cNvPr id="55" name="Москва, 2017"/>
          <p:cNvSpPr txBox="1"/>
          <p:nvPr/>
        </p:nvSpPr>
        <p:spPr>
          <a:xfrm>
            <a:off x="7116915" y="11892516"/>
            <a:ext cx="9443424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defRPr sz="2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dirty="0"/>
              <a:t>Moscow, </a:t>
            </a:r>
            <a:r>
              <a:rPr lang="en-US" dirty="0" smtClean="0"/>
              <a:t>2020</a:t>
            </a:r>
            <a:endParaRPr lang="en-US" dirty="0"/>
          </a:p>
        </p:txBody>
      </p:sp>
      <p:pic>
        <p:nvPicPr>
          <p:cNvPr id="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855" y="1330739"/>
            <a:ext cx="2166348" cy="2792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 зернового приращения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body" sz="quarter" idx="11"/>
          </p:nvPr>
        </p:nvSpPr>
        <p:spPr>
          <a:xfrm>
            <a:off x="2426183" y="1304665"/>
            <a:ext cx="22852551" cy="914400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ru-RU" sz="4800" dirty="0"/>
              <a:t>Стратегия зернового приращения на основе модели </a:t>
            </a:r>
            <a:r>
              <a:rPr lang="ru-RU" sz="4800" dirty="0" smtClean="0"/>
              <a:t>ранжирования</a:t>
            </a:r>
            <a:endParaRPr lang="ru-RU" sz="4800" dirty="0"/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34" y="2938664"/>
            <a:ext cx="7932420" cy="103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 зернового приращения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ru-RU" sz="4800" dirty="0"/>
              <a:t>Кластерный анализ</a:t>
            </a:r>
            <a:endParaRPr lang="ru-RU" sz="4800" dirty="0"/>
          </a:p>
        </p:txBody>
      </p:sp>
      <p:graphicFrame>
        <p:nvGraphicFramePr>
          <p:cNvPr id="33" name="Диаграмма 32"/>
          <p:cNvGraphicFramePr/>
          <p:nvPr>
            <p:extLst/>
          </p:nvPr>
        </p:nvGraphicFramePr>
        <p:xfrm>
          <a:off x="3378221" y="2019063"/>
          <a:ext cx="18491654" cy="11988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1045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Визуализация результатов кластерного </a:t>
            </a:r>
            <a:r>
              <a:rPr lang="ru-RU" dirty="0" smtClean="0"/>
              <a:t>анализа</a:t>
            </a:r>
            <a:endParaRPr lang="ru-RU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/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sp>
        <p:nvSpPr>
          <p:cNvPr id="7" name="Текст 8"/>
          <p:cNvSpPr txBox="1">
            <a:spLocks/>
          </p:cNvSpPr>
          <p:nvPr/>
        </p:nvSpPr>
        <p:spPr>
          <a:xfrm>
            <a:off x="1414443" y="2386371"/>
            <a:ext cx="20917046" cy="205741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20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5760" b="1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9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pic>
        <p:nvPicPr>
          <p:cNvPr id="11" name="Рисунок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604" y="1817442"/>
            <a:ext cx="14433365" cy="1095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/>
          <p:cNvSpPr/>
          <p:nvPr/>
        </p:nvSpPr>
        <p:spPr>
          <a:xfrm>
            <a:off x="1280723" y="546451"/>
            <a:ext cx="7079263" cy="89562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840" dirty="0"/>
          </a:p>
          <a:p>
            <a:endParaRPr lang="en-US" sz="3840" dirty="0"/>
          </a:p>
          <a:p>
            <a:endParaRPr lang="en-US" sz="3840" dirty="0"/>
          </a:p>
          <a:p>
            <a:endParaRPr lang="ru-RU" sz="3840" dirty="0"/>
          </a:p>
          <a:p>
            <a:r>
              <a:rPr lang="ru-RU" sz="3840" dirty="0"/>
              <a:t>Корневой кластер находится </a:t>
            </a:r>
            <a:r>
              <a:rPr lang="ru-RU" sz="3840" dirty="0"/>
              <a:t>в </a:t>
            </a:r>
            <a:r>
              <a:rPr lang="ru-RU" sz="3840" b="1" dirty="0">
                <a:solidFill>
                  <a:srgbClr val="C00000"/>
                </a:solidFill>
              </a:rPr>
              <a:t>Центре</a:t>
            </a:r>
          </a:p>
          <a:p>
            <a:endParaRPr lang="ru-RU" sz="3840" dirty="0">
              <a:solidFill>
                <a:srgbClr val="C00000"/>
              </a:solidFill>
            </a:endParaRPr>
          </a:p>
          <a:p>
            <a:r>
              <a:rPr lang="ru-RU" sz="3840" b="1" dirty="0">
                <a:solidFill>
                  <a:srgbClr val="C00000"/>
                </a:solidFill>
              </a:rPr>
              <a:t>Ребра</a:t>
            </a:r>
            <a:r>
              <a:rPr lang="ru-RU" sz="3840" dirty="0"/>
              <a:t> описывают отношения «родитель» – «поломок». </a:t>
            </a:r>
            <a:endParaRPr lang="ru-RU" sz="3840" dirty="0"/>
          </a:p>
          <a:p>
            <a:endParaRPr lang="ru-RU" sz="3840" dirty="0"/>
          </a:p>
          <a:p>
            <a:r>
              <a:rPr lang="ru-RU" sz="3840" b="1" dirty="0">
                <a:solidFill>
                  <a:srgbClr val="C00000"/>
                </a:solidFill>
              </a:rPr>
              <a:t>Угол</a:t>
            </a:r>
            <a:r>
              <a:rPr lang="en-US" sz="3840" b="1" dirty="0">
                <a:solidFill>
                  <a:srgbClr val="C00000"/>
                </a:solidFill>
              </a:rPr>
              <a:t> </a:t>
            </a:r>
            <a:r>
              <a:rPr lang="en-US" sz="3840" dirty="0"/>
              <a:t>b</a:t>
            </a:r>
            <a:r>
              <a:rPr lang="ru-RU" sz="3840" dirty="0"/>
              <a:t>описывает близость тем</a:t>
            </a:r>
            <a:endParaRPr lang="ru-RU" sz="3840" dirty="0"/>
          </a:p>
          <a:p>
            <a:endParaRPr lang="en-US" sz="3840" b="1" dirty="0">
              <a:solidFill>
                <a:srgbClr val="C00000"/>
              </a:solidFill>
            </a:endParaRPr>
          </a:p>
          <a:p>
            <a:r>
              <a:rPr lang="ru-RU" sz="3840" b="1" dirty="0">
                <a:solidFill>
                  <a:srgbClr val="C00000"/>
                </a:solidFill>
              </a:rPr>
              <a:t>Расстояние от центра</a:t>
            </a:r>
            <a:r>
              <a:rPr lang="en-US" sz="3840" b="1" dirty="0">
                <a:solidFill>
                  <a:srgbClr val="C00000"/>
                </a:solidFill>
              </a:rPr>
              <a:t> </a:t>
            </a:r>
            <a:r>
              <a:rPr lang="ru-RU" sz="3840" dirty="0"/>
              <a:t>– описывает </a:t>
            </a:r>
            <a:r>
              <a:rPr lang="ru-RU" sz="3840" dirty="0" err="1"/>
              <a:t>узконаправленность</a:t>
            </a:r>
            <a:r>
              <a:rPr lang="ru-RU" sz="3840" dirty="0"/>
              <a:t> </a:t>
            </a:r>
            <a:r>
              <a:rPr lang="en-US" sz="3840" dirty="0"/>
              <a:t>/ </a:t>
            </a:r>
            <a:r>
              <a:rPr lang="ru-RU" sz="3840" dirty="0" err="1"/>
              <a:t>специализированность</a:t>
            </a:r>
            <a:r>
              <a:rPr lang="ru-RU" sz="3840" dirty="0"/>
              <a:t> </a:t>
            </a:r>
            <a:r>
              <a:rPr lang="ru-RU" sz="3840" dirty="0" err="1"/>
              <a:t>ккластера</a:t>
            </a:r>
            <a:r>
              <a:rPr lang="ru-RU" sz="3840" dirty="0"/>
              <a:t>.</a:t>
            </a:r>
            <a:endParaRPr lang="ru-RU" sz="3840" dirty="0"/>
          </a:p>
        </p:txBody>
      </p:sp>
    </p:spTree>
    <p:extLst>
      <p:ext uri="{BB962C8B-B14F-4D97-AF65-F5344CB8AC3E}">
        <p14:creationId xmlns:p14="http://schemas.microsoft.com/office/powerpoint/2010/main" val="1497418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ru-RU" dirty="0" smtClean="0"/>
              <a:t>Визуализация результатов кластерного анализа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sp>
        <p:nvSpPr>
          <p:cNvPr id="7" name="Текст 8"/>
          <p:cNvSpPr txBox="1">
            <a:spLocks/>
          </p:cNvSpPr>
          <p:nvPr/>
        </p:nvSpPr>
        <p:spPr>
          <a:xfrm>
            <a:off x="1414443" y="2386371"/>
            <a:ext cx="20917046" cy="205741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20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5760" b="1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9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pic>
        <p:nvPicPr>
          <p:cNvPr id="13" name="Рисунок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822848" y="1301426"/>
            <a:ext cx="19528570" cy="109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51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4258D22-75E2-4369-920A-51ACF6ABD17C}" type="slidenum">
              <a:rPr lang="ru-RU" smtClean="0"/>
              <a:pPr/>
              <a:t>14</a:t>
            </a:fld>
            <a:endParaRPr lang="ru-RU" dirty="0" smtClean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47500" lnSpcReduction="20000"/>
          </a:bodyPr>
          <a:lstStyle/>
          <a:p>
            <a:pPr algn="ctr"/>
            <a:r>
              <a:rPr lang="ru-RU" dirty="0" smtClean="0"/>
              <a:t>Примеры применения метода – построение политической карты </a:t>
            </a:r>
          </a:p>
          <a:p>
            <a:pPr algn="ctr"/>
            <a:r>
              <a:rPr lang="ru-RU" dirty="0" smtClean="0"/>
              <a:t>(выборы 2017)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sp>
        <p:nvSpPr>
          <p:cNvPr id="7" name="Текст 8"/>
          <p:cNvSpPr txBox="1">
            <a:spLocks/>
          </p:cNvSpPr>
          <p:nvPr/>
        </p:nvSpPr>
        <p:spPr>
          <a:xfrm>
            <a:off x="1414443" y="2386371"/>
            <a:ext cx="20917046" cy="205741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20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5760" b="1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9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pic>
        <p:nvPicPr>
          <p:cNvPr id="10" name="Picture 3" descr="8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154" y="1732651"/>
            <a:ext cx="21688886" cy="105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10370343" y="1604166"/>
            <a:ext cx="1" cy="277734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" name="Очень крутой…"/>
          <p:cNvSpPr txBox="1"/>
          <p:nvPr/>
        </p:nvSpPr>
        <p:spPr>
          <a:xfrm>
            <a:off x="7899042" y="2992840"/>
            <a:ext cx="16484958" cy="4156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en-US" sz="6000" dirty="0" smtClean="0"/>
              <a:t>COMMUNITY DETECTION</a:t>
            </a:r>
            <a:endParaRPr lang="en-US" sz="6000" dirty="0"/>
          </a:p>
        </p:txBody>
      </p:sp>
      <p:pic>
        <p:nvPicPr>
          <p:cNvPr id="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855" y="1330739"/>
            <a:ext cx="2166348" cy="27928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713286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237317"/>
            <a:ext cx="6445262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5549" spc="-7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78" dirty="0">
                <a:solidFill>
                  <a:srgbClr val="FFFFFF"/>
                </a:solidFill>
                <a:latin typeface="Tahoma"/>
                <a:cs typeface="Tahoma"/>
              </a:rPr>
              <a:t>communities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05372" y="2538438"/>
            <a:ext cx="10102122" cy="890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3555147" y="12355771"/>
            <a:ext cx="7774074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178" dirty="0">
                <a:latin typeface="Tahoma"/>
                <a:cs typeface="Tahoma"/>
              </a:rPr>
              <a:t>Connected </a:t>
            </a:r>
            <a:r>
              <a:rPr sz="4360" spc="-198" dirty="0">
                <a:latin typeface="Tahoma"/>
                <a:cs typeface="Tahoma"/>
              </a:rPr>
              <a:t>and </a:t>
            </a:r>
            <a:r>
              <a:rPr sz="4360" spc="-159" dirty="0">
                <a:latin typeface="Tahoma"/>
                <a:cs typeface="Tahoma"/>
              </a:rPr>
              <a:t>undirected</a:t>
            </a:r>
            <a:r>
              <a:rPr sz="4360" spc="377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graphs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324631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98" dirty="0"/>
              <a:t>Network</a:t>
            </a:r>
            <a:r>
              <a:rPr spc="-79" dirty="0"/>
              <a:t> </a:t>
            </a:r>
            <a:r>
              <a:rPr spc="-178" dirty="0"/>
              <a:t>communities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4170432" y="4098342"/>
            <a:ext cx="258665" cy="258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/>
          <p:nvPr/>
        </p:nvSpPr>
        <p:spPr>
          <a:xfrm>
            <a:off x="4170432" y="5612740"/>
            <a:ext cx="258665" cy="25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/>
          <p:nvPr/>
        </p:nvSpPr>
        <p:spPr>
          <a:xfrm>
            <a:off x="4170432" y="7127134"/>
            <a:ext cx="258665" cy="258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/>
          <p:nvPr/>
        </p:nvSpPr>
        <p:spPr>
          <a:xfrm>
            <a:off x="4170432" y="7959558"/>
            <a:ext cx="258665" cy="258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7" name="object 7"/>
          <p:cNvSpPr txBox="1"/>
          <p:nvPr/>
        </p:nvSpPr>
        <p:spPr>
          <a:xfrm>
            <a:off x="3555147" y="2761663"/>
            <a:ext cx="17264543" cy="6337890"/>
          </a:xfrm>
          <a:prstGeom prst="rect">
            <a:avLst/>
          </a:prstGeom>
        </p:spPr>
        <p:txBody>
          <a:bodyPr vert="horz" wrap="square" lIns="0" tIns="218949" rIns="0" bIns="0" rtlCol="0">
            <a:spAutoFit/>
          </a:bodyPr>
          <a:lstStyle/>
          <a:p>
            <a:pPr marL="50334" algn="l">
              <a:spcBef>
                <a:spcPts val="1720"/>
              </a:spcBef>
            </a:pPr>
            <a:r>
              <a:rPr sz="4360" spc="-59" dirty="0">
                <a:latin typeface="Tahoma"/>
                <a:cs typeface="Tahoma"/>
              </a:rPr>
              <a:t>What </a:t>
            </a:r>
            <a:r>
              <a:rPr sz="4360" spc="-258" dirty="0">
                <a:latin typeface="Tahoma"/>
                <a:cs typeface="Tahoma"/>
              </a:rPr>
              <a:t>makes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159" dirty="0">
                <a:latin typeface="Tahoma"/>
                <a:cs typeface="Tahoma"/>
              </a:rPr>
              <a:t>community </a:t>
            </a:r>
            <a:r>
              <a:rPr sz="4360" spc="-198" dirty="0">
                <a:latin typeface="Tahoma"/>
                <a:cs typeface="Tahoma"/>
              </a:rPr>
              <a:t>(cohesive</a:t>
            </a:r>
            <a:r>
              <a:rPr sz="4360" spc="-11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subgroup):</a:t>
            </a:r>
            <a:endParaRPr sz="4360" dirty="0">
              <a:latin typeface="Tahoma"/>
              <a:cs typeface="Tahoma"/>
            </a:endParaRPr>
          </a:p>
          <a:p>
            <a:pPr marL="1147613" marR="1429483" algn="l">
              <a:lnSpc>
                <a:spcPct val="102600"/>
              </a:lnSpc>
              <a:spcBef>
                <a:spcPts val="1189"/>
              </a:spcBef>
            </a:pPr>
            <a:r>
              <a:rPr sz="4360" spc="-40" dirty="0">
                <a:latin typeface="Tahoma"/>
                <a:cs typeface="Tahoma"/>
              </a:rPr>
              <a:t>Mutuality </a:t>
            </a:r>
            <a:r>
              <a:rPr sz="4360" spc="-139" dirty="0">
                <a:latin typeface="Tahoma"/>
                <a:cs typeface="Tahoma"/>
              </a:rPr>
              <a:t>of ties. </a:t>
            </a:r>
            <a:r>
              <a:rPr sz="4360" spc="-218" dirty="0">
                <a:latin typeface="Tahoma"/>
                <a:cs typeface="Tahoma"/>
              </a:rPr>
              <a:t>Everyone </a:t>
            </a:r>
            <a:r>
              <a:rPr sz="4360" spc="-99" dirty="0">
                <a:latin typeface="Tahoma"/>
                <a:cs typeface="Tahoma"/>
              </a:rPr>
              <a:t>in </a:t>
            </a:r>
            <a:r>
              <a:rPr sz="4360" spc="-159" dirty="0">
                <a:latin typeface="Tahoma"/>
                <a:cs typeface="Tahoma"/>
              </a:rPr>
              <a:t>the </a:t>
            </a:r>
            <a:r>
              <a:rPr sz="4360" spc="-198" dirty="0">
                <a:latin typeface="Tahoma"/>
                <a:cs typeface="Tahoma"/>
              </a:rPr>
              <a:t>group </a:t>
            </a:r>
            <a:r>
              <a:rPr sz="4360" spc="-238" dirty="0">
                <a:latin typeface="Tahoma"/>
                <a:cs typeface="Tahoma"/>
              </a:rPr>
              <a:t>has </a:t>
            </a:r>
            <a:r>
              <a:rPr sz="4360" spc="-139" dirty="0">
                <a:latin typeface="Tahoma"/>
                <a:cs typeface="Tahoma"/>
              </a:rPr>
              <a:t>ties </a:t>
            </a:r>
            <a:r>
              <a:rPr sz="4360" spc="-218" dirty="0">
                <a:latin typeface="Tahoma"/>
                <a:cs typeface="Tahoma"/>
              </a:rPr>
              <a:t>(edges) </a:t>
            </a:r>
            <a:r>
              <a:rPr sz="4360" spc="-59" dirty="0">
                <a:latin typeface="Tahoma"/>
                <a:cs typeface="Tahoma"/>
              </a:rPr>
              <a:t>to </a:t>
            </a:r>
            <a:r>
              <a:rPr sz="4360" spc="-277" dirty="0">
                <a:latin typeface="Tahoma"/>
                <a:cs typeface="Tahoma"/>
              </a:rPr>
              <a:t>one  </a:t>
            </a:r>
            <a:r>
              <a:rPr sz="4360" spc="-178" dirty="0">
                <a:latin typeface="Tahoma"/>
                <a:cs typeface="Tahoma"/>
              </a:rPr>
              <a:t>another</a:t>
            </a:r>
            <a:endParaRPr sz="4360" dirty="0">
              <a:latin typeface="Tahoma"/>
              <a:cs typeface="Tahoma"/>
            </a:endParaRPr>
          </a:p>
          <a:p>
            <a:pPr marL="1147613" marR="815409" algn="l">
              <a:lnSpc>
                <a:spcPct val="102699"/>
              </a:lnSpc>
              <a:spcBef>
                <a:spcPts val="1169"/>
              </a:spcBef>
            </a:pPr>
            <a:r>
              <a:rPr sz="4360" spc="-198" dirty="0">
                <a:latin typeface="Tahoma"/>
                <a:cs typeface="Tahoma"/>
              </a:rPr>
              <a:t>Compactness. </a:t>
            </a:r>
            <a:r>
              <a:rPr sz="4360" spc="-238" dirty="0">
                <a:latin typeface="Tahoma"/>
                <a:cs typeface="Tahoma"/>
              </a:rPr>
              <a:t>Closeness or </a:t>
            </a:r>
            <a:r>
              <a:rPr sz="4360" spc="-139" dirty="0">
                <a:latin typeface="Tahoma"/>
                <a:cs typeface="Tahoma"/>
              </a:rPr>
              <a:t>reachability of </a:t>
            </a:r>
            <a:r>
              <a:rPr sz="4360" spc="-198" dirty="0">
                <a:latin typeface="Tahoma"/>
                <a:cs typeface="Tahoma"/>
              </a:rPr>
              <a:t>group </a:t>
            </a:r>
            <a:r>
              <a:rPr sz="4360" spc="-258" dirty="0">
                <a:latin typeface="Tahoma"/>
                <a:cs typeface="Tahoma"/>
              </a:rPr>
              <a:t>members </a:t>
            </a:r>
            <a:r>
              <a:rPr sz="4360" spc="-99" dirty="0">
                <a:latin typeface="Tahoma"/>
                <a:cs typeface="Tahoma"/>
              </a:rPr>
              <a:t>in </a:t>
            </a:r>
            <a:r>
              <a:rPr sz="4360" spc="-139" dirty="0">
                <a:latin typeface="Tahoma"/>
                <a:cs typeface="Tahoma"/>
              </a:rPr>
              <a:t>small  </a:t>
            </a:r>
            <a:r>
              <a:rPr sz="4360" spc="-198" dirty="0">
                <a:latin typeface="Tahoma"/>
                <a:cs typeface="Tahoma"/>
              </a:rPr>
              <a:t>number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198" dirty="0">
                <a:latin typeface="Tahoma"/>
                <a:cs typeface="Tahoma"/>
              </a:rPr>
              <a:t>steps, </a:t>
            </a:r>
            <a:r>
              <a:rPr sz="4360" spc="-119" dirty="0">
                <a:latin typeface="Tahoma"/>
                <a:cs typeface="Tahoma"/>
              </a:rPr>
              <a:t>not </a:t>
            </a:r>
            <a:r>
              <a:rPr sz="4360" spc="-198" dirty="0">
                <a:latin typeface="Tahoma"/>
                <a:cs typeface="Tahoma"/>
              </a:rPr>
              <a:t>necessarily</a:t>
            </a:r>
            <a:r>
              <a:rPr sz="4360" spc="-15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adjacency</a:t>
            </a:r>
            <a:endParaRPr sz="4360" dirty="0">
              <a:latin typeface="Tahoma"/>
              <a:cs typeface="Tahoma"/>
            </a:endParaRPr>
          </a:p>
          <a:p>
            <a:pPr marL="1147613" algn="l">
              <a:spcBef>
                <a:spcPts val="1328"/>
              </a:spcBef>
            </a:pPr>
            <a:r>
              <a:rPr sz="4360" spc="-139" dirty="0">
                <a:latin typeface="Tahoma"/>
                <a:cs typeface="Tahoma"/>
              </a:rPr>
              <a:t>Density of </a:t>
            </a:r>
            <a:r>
              <a:rPr sz="4360" spc="-277" dirty="0">
                <a:latin typeface="Tahoma"/>
                <a:cs typeface="Tahoma"/>
              </a:rPr>
              <a:t>edges. </a:t>
            </a:r>
            <a:r>
              <a:rPr sz="4360" spc="-99" dirty="0">
                <a:latin typeface="Tahoma"/>
                <a:cs typeface="Tahoma"/>
              </a:rPr>
              <a:t>High </a:t>
            </a:r>
            <a:r>
              <a:rPr sz="4360" spc="-198" dirty="0">
                <a:latin typeface="Tahoma"/>
                <a:cs typeface="Tahoma"/>
              </a:rPr>
              <a:t>frequency </a:t>
            </a:r>
            <a:r>
              <a:rPr sz="4360" spc="-139" dirty="0">
                <a:latin typeface="Tahoma"/>
                <a:cs typeface="Tahoma"/>
              </a:rPr>
              <a:t>of ties </a:t>
            </a:r>
            <a:r>
              <a:rPr sz="4360" spc="-99" dirty="0">
                <a:latin typeface="Tahoma"/>
                <a:cs typeface="Tahoma"/>
              </a:rPr>
              <a:t>within </a:t>
            </a:r>
            <a:r>
              <a:rPr sz="4360" spc="-159" dirty="0">
                <a:latin typeface="Tahoma"/>
                <a:cs typeface="Tahoma"/>
              </a:rPr>
              <a:t>the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group</a:t>
            </a:r>
            <a:endParaRPr sz="4360" dirty="0">
              <a:latin typeface="Tahoma"/>
              <a:cs typeface="Tahoma"/>
            </a:endParaRPr>
          </a:p>
          <a:p>
            <a:pPr marL="1147613" marR="20134" algn="l">
              <a:lnSpc>
                <a:spcPct val="102600"/>
              </a:lnSpc>
              <a:spcBef>
                <a:spcPts val="1189"/>
              </a:spcBef>
            </a:pPr>
            <a:r>
              <a:rPr sz="4360" spc="-159" dirty="0">
                <a:latin typeface="Tahoma"/>
                <a:cs typeface="Tahoma"/>
              </a:rPr>
              <a:t>Separation. </a:t>
            </a:r>
            <a:r>
              <a:rPr sz="4360" spc="-139" dirty="0">
                <a:latin typeface="Tahoma"/>
                <a:cs typeface="Tahoma"/>
              </a:rPr>
              <a:t>Higher </a:t>
            </a:r>
            <a:r>
              <a:rPr sz="4360" spc="-198" dirty="0">
                <a:latin typeface="Tahoma"/>
                <a:cs typeface="Tahoma"/>
              </a:rPr>
              <a:t>frequency </a:t>
            </a:r>
            <a:r>
              <a:rPr sz="4360" spc="-139" dirty="0">
                <a:latin typeface="Tahoma"/>
                <a:cs typeface="Tahoma"/>
              </a:rPr>
              <a:t>of ties </a:t>
            </a:r>
            <a:r>
              <a:rPr sz="4360" spc="-238" dirty="0">
                <a:latin typeface="Tahoma"/>
                <a:cs typeface="Tahoma"/>
              </a:rPr>
              <a:t>among </a:t>
            </a:r>
            <a:r>
              <a:rPr sz="4360" spc="-198" dirty="0">
                <a:latin typeface="Tahoma"/>
                <a:cs typeface="Tahoma"/>
              </a:rPr>
              <a:t>group </a:t>
            </a:r>
            <a:r>
              <a:rPr sz="4360" spc="-258" dirty="0">
                <a:latin typeface="Tahoma"/>
                <a:cs typeface="Tahoma"/>
              </a:rPr>
              <a:t>members </a:t>
            </a:r>
            <a:r>
              <a:rPr sz="4360" spc="-218" dirty="0">
                <a:latin typeface="Tahoma"/>
                <a:cs typeface="Tahoma"/>
              </a:rPr>
              <a:t>compared  </a:t>
            </a:r>
            <a:r>
              <a:rPr sz="4360" spc="-59" dirty="0">
                <a:latin typeface="Tahoma"/>
                <a:cs typeface="Tahoma"/>
              </a:rPr>
              <a:t>to</a:t>
            </a:r>
            <a:r>
              <a:rPr sz="4360" spc="40" dirty="0">
                <a:latin typeface="Tahoma"/>
                <a:cs typeface="Tahoma"/>
              </a:rPr>
              <a:t> </a:t>
            </a:r>
            <a:r>
              <a:rPr sz="4360" spc="-238" dirty="0">
                <a:latin typeface="Tahoma"/>
                <a:cs typeface="Tahoma"/>
              </a:rPr>
              <a:t>non-members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5147" y="10719186"/>
            <a:ext cx="3045204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238" dirty="0">
                <a:latin typeface="Verdana"/>
                <a:cs typeface="Verdana"/>
              </a:rPr>
              <a:t>Wasserman </a:t>
            </a:r>
            <a:r>
              <a:rPr sz="2378" spc="-218" dirty="0">
                <a:latin typeface="Verdana"/>
                <a:cs typeface="Verdana"/>
              </a:rPr>
              <a:t>and</a:t>
            </a:r>
            <a:r>
              <a:rPr sz="2378" spc="59" dirty="0">
                <a:latin typeface="Verdana"/>
                <a:cs typeface="Verdana"/>
              </a:rPr>
              <a:t> </a:t>
            </a:r>
            <a:r>
              <a:rPr sz="2378" spc="-159" dirty="0">
                <a:latin typeface="Verdana"/>
                <a:cs typeface="Verdana"/>
              </a:rPr>
              <a:t>Faust</a:t>
            </a:r>
            <a:endParaRPr sz="2378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0374138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78" dirty="0"/>
              <a:t>Graph</a:t>
            </a:r>
            <a:r>
              <a:rPr spc="-119" dirty="0"/>
              <a:t> </a:t>
            </a:r>
            <a:r>
              <a:rPr spc="-198" dirty="0"/>
              <a:t>cliques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object 14"/>
          <p:cNvSpPr txBox="1"/>
          <p:nvPr/>
        </p:nvSpPr>
        <p:spPr>
          <a:xfrm>
            <a:off x="2426184" y="1872179"/>
            <a:ext cx="16373632" cy="2448123"/>
          </a:xfrm>
          <a:prstGeom prst="rect">
            <a:avLst/>
          </a:prstGeom>
        </p:spPr>
        <p:txBody>
          <a:bodyPr vert="horz" wrap="square" lIns="0" tIns="203852" rIns="0" bIns="0" rtlCol="0">
            <a:spAutoFit/>
          </a:bodyPr>
          <a:lstStyle/>
          <a:p>
            <a:pPr marL="50334">
              <a:spcBef>
                <a:spcPts val="1605"/>
              </a:spcBef>
            </a:pPr>
            <a:endParaRPr sz="4756" dirty="0">
              <a:latin typeface="Tahoma"/>
              <a:cs typeface="Tahoma"/>
            </a:endParaRPr>
          </a:p>
          <a:p>
            <a:pPr marL="50334" marR="20134">
              <a:lnSpc>
                <a:spcPct val="102600"/>
              </a:lnSpc>
              <a:spcBef>
                <a:spcPts val="951"/>
              </a:spcBef>
            </a:pPr>
            <a:r>
              <a:rPr sz="4360" spc="258" dirty="0">
                <a:latin typeface="Tahoma"/>
                <a:cs typeface="Tahoma"/>
              </a:rPr>
              <a:t>A </a:t>
            </a:r>
            <a:r>
              <a:rPr sz="4360" i="1" spc="-277" dirty="0">
                <a:latin typeface="Trebuchet MS"/>
                <a:cs typeface="Trebuchet MS"/>
              </a:rPr>
              <a:t>clique </a:t>
            </a:r>
            <a:r>
              <a:rPr sz="4360" spc="-139" dirty="0">
                <a:latin typeface="Tahoma"/>
                <a:cs typeface="Tahoma"/>
              </a:rPr>
              <a:t>is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178" dirty="0">
                <a:latin typeface="Tahoma"/>
                <a:cs typeface="Tahoma"/>
              </a:rPr>
              <a:t>complete </a:t>
            </a:r>
            <a:r>
              <a:rPr sz="4360" spc="-79" dirty="0">
                <a:latin typeface="Tahoma"/>
                <a:cs typeface="Tahoma"/>
              </a:rPr>
              <a:t>(fully </a:t>
            </a:r>
            <a:r>
              <a:rPr sz="4360" spc="-178" dirty="0">
                <a:latin typeface="Tahoma"/>
                <a:cs typeface="Tahoma"/>
              </a:rPr>
              <a:t>connected) </a:t>
            </a:r>
            <a:r>
              <a:rPr sz="4360" spc="-198" dirty="0">
                <a:latin typeface="Tahoma"/>
                <a:cs typeface="Tahoma"/>
              </a:rPr>
              <a:t>subgraph, </a:t>
            </a:r>
            <a:r>
              <a:rPr sz="4360" spc="-159" dirty="0">
                <a:latin typeface="Tahoma"/>
                <a:cs typeface="Tahoma"/>
              </a:rPr>
              <a:t>i.e.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198" dirty="0">
                <a:latin typeface="Tahoma"/>
                <a:cs typeface="Tahoma"/>
              </a:rPr>
              <a:t>set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178" dirty="0">
                <a:latin typeface="Tahoma"/>
                <a:cs typeface="Tahoma"/>
              </a:rPr>
              <a:t>vertices  </a:t>
            </a:r>
            <a:r>
              <a:rPr sz="4360" spc="-277" dirty="0">
                <a:latin typeface="Tahoma"/>
                <a:cs typeface="Tahoma"/>
              </a:rPr>
              <a:t>where </a:t>
            </a:r>
            <a:r>
              <a:rPr sz="4360" spc="-238" dirty="0">
                <a:latin typeface="Tahoma"/>
                <a:cs typeface="Tahoma"/>
              </a:rPr>
              <a:t>each </a:t>
            </a:r>
            <a:r>
              <a:rPr sz="4360" spc="-119" dirty="0">
                <a:latin typeface="Tahoma"/>
                <a:cs typeface="Tahoma"/>
              </a:rPr>
              <a:t>pair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178" dirty="0">
                <a:latin typeface="Tahoma"/>
                <a:cs typeface="Tahoma"/>
              </a:rPr>
              <a:t>vertices </a:t>
            </a:r>
            <a:r>
              <a:rPr sz="4360" spc="-139" dirty="0">
                <a:latin typeface="Tahoma"/>
                <a:cs typeface="Tahoma"/>
              </a:rPr>
              <a:t>is</a:t>
            </a:r>
            <a:r>
              <a:rPr sz="4360" spc="15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connected.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07473" y="4814101"/>
            <a:ext cx="8560643" cy="7047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6" name="object 16"/>
          <p:cNvSpPr txBox="1"/>
          <p:nvPr/>
        </p:nvSpPr>
        <p:spPr>
          <a:xfrm>
            <a:off x="3555149" y="12355818"/>
            <a:ext cx="4527538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139" dirty="0">
                <a:latin typeface="Tahoma"/>
                <a:cs typeface="Tahoma"/>
              </a:rPr>
              <a:t>Cliques </a:t>
            </a:r>
            <a:r>
              <a:rPr sz="4360" spc="-178" dirty="0">
                <a:latin typeface="Tahoma"/>
                <a:cs typeface="Tahoma"/>
              </a:rPr>
              <a:t>can</a:t>
            </a:r>
            <a:r>
              <a:rPr sz="4360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overlap</a:t>
            </a:r>
            <a:endParaRPr sz="436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12061261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78" dirty="0"/>
              <a:t>Graph</a:t>
            </a:r>
            <a:r>
              <a:rPr spc="-119" dirty="0"/>
              <a:t> </a:t>
            </a:r>
            <a:r>
              <a:rPr spc="-198" dirty="0"/>
              <a:t>cliques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object 7"/>
          <p:cNvSpPr/>
          <p:nvPr/>
        </p:nvSpPr>
        <p:spPr>
          <a:xfrm>
            <a:off x="16801349" y="6471871"/>
            <a:ext cx="5140927" cy="512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8" name="object 4"/>
          <p:cNvSpPr txBox="1"/>
          <p:nvPr/>
        </p:nvSpPr>
        <p:spPr>
          <a:xfrm>
            <a:off x="1998623" y="5252704"/>
            <a:ext cx="15807375" cy="3783854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621834" marR="239086" indent="-571500" algn="l">
              <a:lnSpc>
                <a:spcPct val="102600"/>
              </a:lnSpc>
              <a:spcBef>
                <a:spcPts val="218"/>
              </a:spcBef>
              <a:buFont typeface="Arial" panose="020B0604020202020204" pitchFamily="34" charset="0"/>
              <a:buChar char="•"/>
            </a:pPr>
            <a:r>
              <a:rPr sz="4360" spc="258" dirty="0">
                <a:latin typeface="Tahoma"/>
                <a:cs typeface="Tahoma"/>
              </a:rPr>
              <a:t>A </a:t>
            </a:r>
            <a:r>
              <a:rPr sz="4360" b="1" spc="-198" dirty="0">
                <a:latin typeface="Gill Sans MT"/>
                <a:cs typeface="Gill Sans MT"/>
              </a:rPr>
              <a:t>maximal </a:t>
            </a:r>
            <a:r>
              <a:rPr sz="4360" b="1" spc="-119" dirty="0">
                <a:latin typeface="Gill Sans MT"/>
                <a:cs typeface="Gill Sans MT"/>
              </a:rPr>
              <a:t>clique </a:t>
            </a:r>
            <a:r>
              <a:rPr sz="4360" spc="-139" dirty="0">
                <a:latin typeface="Tahoma"/>
                <a:cs typeface="Tahoma"/>
              </a:rPr>
              <a:t>is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139" dirty="0">
                <a:latin typeface="Tahoma"/>
                <a:cs typeface="Tahoma"/>
              </a:rPr>
              <a:t>clique </a:t>
            </a:r>
            <a:r>
              <a:rPr sz="4360" spc="-59" dirty="0">
                <a:latin typeface="Tahoma"/>
                <a:cs typeface="Tahoma"/>
              </a:rPr>
              <a:t>that </a:t>
            </a:r>
            <a:r>
              <a:rPr sz="4360" spc="-139" dirty="0">
                <a:latin typeface="Tahoma"/>
                <a:cs typeface="Tahoma"/>
              </a:rPr>
              <a:t>cannot </a:t>
            </a:r>
            <a:r>
              <a:rPr sz="4360" spc="-218" dirty="0">
                <a:latin typeface="Tahoma"/>
                <a:cs typeface="Tahoma"/>
              </a:rPr>
              <a:t>be </a:t>
            </a:r>
            <a:r>
              <a:rPr sz="4360" spc="-238" dirty="0">
                <a:latin typeface="Tahoma"/>
                <a:cs typeface="Tahoma"/>
              </a:rPr>
              <a:t>extended by </a:t>
            </a:r>
            <a:r>
              <a:rPr sz="4360" spc="-119" dirty="0">
                <a:latin typeface="Tahoma"/>
                <a:cs typeface="Tahoma"/>
              </a:rPr>
              <a:t>including  </a:t>
            </a:r>
            <a:r>
              <a:rPr sz="4360" spc="-277" dirty="0">
                <a:latin typeface="Tahoma"/>
                <a:cs typeface="Tahoma"/>
              </a:rPr>
              <a:t>one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258" dirty="0">
                <a:latin typeface="Tahoma"/>
                <a:cs typeface="Tahoma"/>
              </a:rPr>
              <a:t>more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adjacent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vertex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79" dirty="0">
                <a:latin typeface="Tahoma"/>
                <a:cs typeface="Tahoma"/>
              </a:rPr>
              <a:t>(not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included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99" dirty="0">
                <a:latin typeface="Tahoma"/>
                <a:cs typeface="Tahoma"/>
              </a:rPr>
              <a:t>in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larger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one)</a:t>
            </a:r>
            <a:endParaRPr sz="4360" dirty="0">
              <a:latin typeface="Tahoma"/>
              <a:cs typeface="Tahoma"/>
            </a:endParaRPr>
          </a:p>
          <a:p>
            <a:pPr marL="621834" marR="20134" indent="-571500" algn="l">
              <a:lnSpc>
                <a:spcPct val="102600"/>
              </a:lnSpc>
              <a:spcBef>
                <a:spcPts val="1189"/>
              </a:spcBef>
              <a:buFont typeface="Arial" panose="020B0604020202020204" pitchFamily="34" charset="0"/>
              <a:buChar char="•"/>
            </a:pPr>
            <a:r>
              <a:rPr sz="4360" spc="258" dirty="0">
                <a:latin typeface="Tahoma"/>
                <a:cs typeface="Tahoma"/>
              </a:rPr>
              <a:t>A </a:t>
            </a:r>
            <a:r>
              <a:rPr sz="4360" b="1" spc="-258" dirty="0">
                <a:latin typeface="Gill Sans MT"/>
                <a:cs typeface="Gill Sans MT"/>
              </a:rPr>
              <a:t>maximum </a:t>
            </a:r>
            <a:r>
              <a:rPr sz="4360" b="1" spc="-119" dirty="0">
                <a:latin typeface="Gill Sans MT"/>
                <a:cs typeface="Gill Sans MT"/>
              </a:rPr>
              <a:t>clique </a:t>
            </a:r>
            <a:r>
              <a:rPr sz="4360" spc="-139" dirty="0">
                <a:latin typeface="Tahoma"/>
                <a:cs typeface="Tahoma"/>
              </a:rPr>
              <a:t>is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139" dirty="0">
                <a:latin typeface="Tahoma"/>
                <a:cs typeface="Tahoma"/>
              </a:rPr>
              <a:t>clique of </a:t>
            </a:r>
            <a:r>
              <a:rPr sz="4360" spc="-159" dirty="0">
                <a:latin typeface="Tahoma"/>
                <a:cs typeface="Tahoma"/>
              </a:rPr>
              <a:t>the </a:t>
            </a:r>
            <a:r>
              <a:rPr sz="4360" spc="-178" dirty="0">
                <a:latin typeface="Tahoma"/>
                <a:cs typeface="Tahoma"/>
              </a:rPr>
              <a:t>largest possible size </a:t>
            </a:r>
            <a:r>
              <a:rPr sz="4360" spc="-99" dirty="0">
                <a:latin typeface="Tahoma"/>
                <a:cs typeface="Tahoma"/>
              </a:rPr>
              <a:t>in </a:t>
            </a:r>
            <a:r>
              <a:rPr sz="4360" spc="-218" dirty="0">
                <a:latin typeface="Tahoma"/>
                <a:cs typeface="Tahoma"/>
              </a:rPr>
              <a:t>a </a:t>
            </a:r>
            <a:r>
              <a:rPr sz="4360" spc="-198" dirty="0">
                <a:latin typeface="Tahoma"/>
                <a:cs typeface="Tahoma"/>
              </a:rPr>
              <a:t>given  graph</a:t>
            </a:r>
            <a:endParaRPr sz="4360" dirty="0">
              <a:latin typeface="Tahoma"/>
              <a:cs typeface="Tahoma"/>
            </a:endParaRPr>
          </a:p>
          <a:p>
            <a:pPr marL="621834" indent="-571500" algn="l">
              <a:spcBef>
                <a:spcPts val="1324"/>
              </a:spcBef>
              <a:buFont typeface="Arial" panose="020B0604020202020204" pitchFamily="34" charset="0"/>
              <a:buChar char="•"/>
            </a:pPr>
            <a:r>
              <a:rPr sz="4360" spc="-178" dirty="0">
                <a:latin typeface="Tahoma"/>
                <a:cs typeface="Tahoma"/>
              </a:rPr>
              <a:t>Graph</a:t>
            </a:r>
            <a:r>
              <a:rPr sz="4360" spc="40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clique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number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is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the</a:t>
            </a:r>
            <a:r>
              <a:rPr sz="4360" spc="40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size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of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the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maximum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clique</a:t>
            </a:r>
            <a:endParaRPr sz="436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948100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Iterative and Explorative search</a:t>
            </a:r>
            <a:endParaRPr lang="ru-RU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/>
            <a:endParaRPr lang="ru-RU" dirty="0"/>
          </a:p>
        </p:txBody>
      </p:sp>
      <p:sp>
        <p:nvSpPr>
          <p:cNvPr id="5" name="Текст 8"/>
          <p:cNvSpPr txBox="1">
            <a:spLocks/>
          </p:cNvSpPr>
          <p:nvPr/>
        </p:nvSpPr>
        <p:spPr>
          <a:xfrm>
            <a:off x="1655251" y="2585523"/>
            <a:ext cx="20917046" cy="205741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20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5760" b="1" dirty="0"/>
          </a:p>
        </p:txBody>
      </p:sp>
      <p:sp>
        <p:nvSpPr>
          <p:cNvPr id="6" name="Текст 8"/>
          <p:cNvSpPr txBox="1">
            <a:spLocks/>
          </p:cNvSpPr>
          <p:nvPr/>
        </p:nvSpPr>
        <p:spPr>
          <a:xfrm>
            <a:off x="2870842" y="2042318"/>
            <a:ext cx="7886755" cy="1200149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20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60" i="1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Iterative search</a:t>
            </a:r>
            <a:endParaRPr sz="576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57527" y="11251689"/>
            <a:ext cx="2194560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1074420" algn="l"/>
                <a:tab pos="2152651" algn="l"/>
                <a:tab pos="3230880" algn="l"/>
                <a:tab pos="4309111" algn="l"/>
                <a:tab pos="5387340" algn="l"/>
                <a:tab pos="6465571" algn="l"/>
                <a:tab pos="7543800" algn="l"/>
                <a:tab pos="8622031" algn="l"/>
                <a:tab pos="9700260" algn="l"/>
                <a:tab pos="10778491" algn="l"/>
                <a:tab pos="11856720" algn="l"/>
                <a:tab pos="12934951" algn="l"/>
                <a:tab pos="14013180" algn="l"/>
                <a:tab pos="15091411" algn="l"/>
                <a:tab pos="16169640" algn="l"/>
                <a:tab pos="17247871" algn="l"/>
                <a:tab pos="18326100" algn="l"/>
                <a:tab pos="19404331" algn="l"/>
                <a:tab pos="20482560" algn="l"/>
                <a:tab pos="21560791" algn="l"/>
              </a:tabLst>
            </a:pPr>
            <a:r>
              <a:rPr lang="ru-RU" sz="3840" i="1" dirty="0">
                <a:ea typeface="Lucida Sans Unicode" charset="0"/>
                <a:cs typeface="Lucida Sans Unicode" charset="0"/>
              </a:rPr>
              <a:t>R.W. </a:t>
            </a:r>
            <a:r>
              <a:rPr lang="ru-RU" sz="3840" i="1" dirty="0" err="1">
                <a:ea typeface="Lucida Sans Unicode" charset="0"/>
                <a:cs typeface="Lucida Sans Unicode" charset="0"/>
              </a:rPr>
              <a:t>White</a:t>
            </a:r>
            <a:r>
              <a:rPr lang="ru-RU" sz="3840" i="1" dirty="0">
                <a:ea typeface="Lucida Sans Unicode" charset="0"/>
                <a:cs typeface="Lucida Sans Unicode" charset="0"/>
              </a:rPr>
              <a:t> and R.A. </a:t>
            </a:r>
            <a:r>
              <a:rPr lang="ru-RU" sz="3840" i="1" dirty="0" err="1">
                <a:ea typeface="Lucida Sans Unicode" charset="0"/>
                <a:cs typeface="Lucida Sans Unicode" charset="0"/>
              </a:rPr>
              <a:t>Roth</a:t>
            </a:r>
            <a:r>
              <a:rPr lang="ru-RU" sz="3840" i="1" dirty="0">
                <a:ea typeface="Lucida Sans Unicode" charset="0"/>
                <a:cs typeface="Lucida Sans Unicode" charset="0"/>
              </a:rPr>
              <a:t>, “</a:t>
            </a:r>
            <a:r>
              <a:rPr lang="ru-RU" sz="3840" i="1" dirty="0" err="1">
                <a:ea typeface="Lucida Sans Unicode" charset="0"/>
                <a:cs typeface="Lucida Sans Unicode" charset="0"/>
              </a:rPr>
              <a:t>Exploratory</a:t>
            </a:r>
            <a:r>
              <a:rPr lang="ru-RU" sz="3840" i="1" dirty="0">
                <a:ea typeface="Lucida Sans Unicode" charset="0"/>
                <a:cs typeface="Lucida Sans Unicode" charset="0"/>
              </a:rPr>
              <a:t> </a:t>
            </a:r>
            <a:r>
              <a:rPr lang="ru-RU" sz="3840" i="1" dirty="0" err="1">
                <a:ea typeface="Lucida Sans Unicode" charset="0"/>
                <a:cs typeface="Lucida Sans Unicode" charset="0"/>
              </a:rPr>
              <a:t>Search</a:t>
            </a:r>
            <a:r>
              <a:rPr lang="ru-RU" sz="3840" i="1" dirty="0">
                <a:ea typeface="Lucida Sans Unicode" charset="0"/>
                <a:cs typeface="Lucida Sans Unicode" charset="0"/>
              </a:rPr>
              <a:t>: </a:t>
            </a:r>
            <a:r>
              <a:rPr lang="ru-RU" sz="3840" i="1" dirty="0" err="1">
                <a:ea typeface="Lucida Sans Unicode" charset="0"/>
                <a:cs typeface="Lucida Sans Unicode" charset="0"/>
              </a:rPr>
              <a:t>Beyond</a:t>
            </a:r>
            <a:r>
              <a:rPr lang="ru-RU" sz="3840" i="1" dirty="0">
                <a:ea typeface="Lucida Sans Unicode" charset="0"/>
                <a:cs typeface="Lucida Sans Unicode" charset="0"/>
              </a:rPr>
              <a:t> </a:t>
            </a:r>
            <a:r>
              <a:rPr lang="ru-RU" sz="3840" i="1" dirty="0" err="1">
                <a:ea typeface="Lucida Sans Unicode" charset="0"/>
                <a:cs typeface="Lucida Sans Unicode" charset="0"/>
              </a:rPr>
              <a:t>the</a:t>
            </a:r>
            <a:r>
              <a:rPr lang="ru-RU" sz="3840" i="1" dirty="0">
                <a:ea typeface="Lucida Sans Unicode" charset="0"/>
                <a:cs typeface="Lucida Sans Unicode" charset="0"/>
              </a:rPr>
              <a:t> </a:t>
            </a:r>
            <a:r>
              <a:rPr lang="ru-RU" sz="3840" i="1" dirty="0" err="1">
                <a:ea typeface="Lucida Sans Unicode" charset="0"/>
                <a:cs typeface="Lucida Sans Unicode" charset="0"/>
              </a:rPr>
              <a:t>Query-Response</a:t>
            </a:r>
            <a:r>
              <a:rPr lang="ru-RU" sz="3840" i="1" dirty="0">
                <a:ea typeface="Lucida Sans Unicode" charset="0"/>
                <a:cs typeface="Lucida Sans Unicode" charset="0"/>
              </a:rPr>
              <a:t> </a:t>
            </a:r>
            <a:r>
              <a:rPr lang="ru-RU" sz="3840" i="1" dirty="0" err="1">
                <a:ea typeface="Lucida Sans Unicode" charset="0"/>
                <a:cs typeface="Lucida Sans Unicode" charset="0"/>
              </a:rPr>
              <a:t>Paradigm</a:t>
            </a:r>
            <a:r>
              <a:rPr lang="ru-RU" sz="3840" i="1" dirty="0">
                <a:ea typeface="Lucida Sans Unicode" charset="0"/>
                <a:cs typeface="Lucida Sans Unicode" charset="0"/>
              </a:rPr>
              <a:t>”, 2009, </a:t>
            </a:r>
            <a:r>
              <a:rPr lang="ru-RU" sz="3840" i="1" dirty="0" err="1">
                <a:ea typeface="Lucida Sans Unicode" charset="0"/>
                <a:cs typeface="Lucida Sans Unicode" charset="0"/>
              </a:rPr>
              <a:t>pp</a:t>
            </a:r>
            <a:r>
              <a:rPr lang="ru-RU" sz="3840" i="1" dirty="0">
                <a:ea typeface="Lucida Sans Unicode" charset="0"/>
                <a:cs typeface="Lucida Sans Unicode" charset="0"/>
              </a:rPr>
              <a:t>. 1–98.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8650" y="3242481"/>
            <a:ext cx="6907550" cy="7540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 descr="C:\Users\Administrator\Downloads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9707" y="5814245"/>
            <a:ext cx="2682240" cy="2621280"/>
          </a:xfrm>
          <a:prstGeom prst="rect">
            <a:avLst/>
          </a:prstGeom>
          <a:noFill/>
        </p:spPr>
      </p:pic>
      <p:pic>
        <p:nvPicPr>
          <p:cNvPr id="10" name="Picture 11" descr="C:\Users\Administrator\Downloads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42451" y="4956989"/>
            <a:ext cx="3048000" cy="3200400"/>
          </a:xfrm>
          <a:prstGeom prst="rect">
            <a:avLst/>
          </a:prstGeom>
          <a:noFill/>
        </p:spPr>
      </p:pic>
      <p:pic>
        <p:nvPicPr>
          <p:cNvPr id="11" name="Picture 12" descr="C:\Users\Administrator\Downloads\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9707" y="5471342"/>
            <a:ext cx="1584960" cy="2011680"/>
          </a:xfrm>
          <a:prstGeom prst="rect">
            <a:avLst/>
          </a:prstGeom>
          <a:noFill/>
        </p:spPr>
      </p:pic>
      <p:pic>
        <p:nvPicPr>
          <p:cNvPr id="12" name="Picture 13" descr="C:\Users\Administrator\Downloads\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14061" y="6328598"/>
            <a:ext cx="1371600" cy="944880"/>
          </a:xfrm>
          <a:prstGeom prst="rect">
            <a:avLst/>
          </a:prstGeom>
          <a:noFill/>
        </p:spPr>
      </p:pic>
      <p:pic>
        <p:nvPicPr>
          <p:cNvPr id="13" name="Picture 14" descr="C:\Users\Administrator\Downloads\5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85512" y="6500050"/>
            <a:ext cx="518160" cy="426720"/>
          </a:xfrm>
          <a:prstGeom prst="rect">
            <a:avLst/>
          </a:prstGeom>
          <a:noFill/>
        </p:spPr>
      </p:pic>
      <p:sp>
        <p:nvSpPr>
          <p:cNvPr id="14" name="Текст 8"/>
          <p:cNvSpPr txBox="1">
            <a:spLocks/>
          </p:cNvSpPr>
          <p:nvPr/>
        </p:nvSpPr>
        <p:spPr>
          <a:xfrm>
            <a:off x="13157914" y="2042318"/>
            <a:ext cx="7886755" cy="1200149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20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60" i="1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Explorative search</a:t>
            </a:r>
            <a:endParaRPr sz="576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43719" y="3242481"/>
            <a:ext cx="6907550" cy="7540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C:\Users\Administrator\Downloads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529523" y="4096183"/>
            <a:ext cx="3048000" cy="3200400"/>
          </a:xfrm>
          <a:prstGeom prst="rect">
            <a:avLst/>
          </a:prstGeom>
          <a:noFill/>
        </p:spPr>
      </p:pic>
      <p:pic>
        <p:nvPicPr>
          <p:cNvPr id="17" name="Picture 16" descr="C:\Users\Administrator\Downloads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00974" y="4439086"/>
            <a:ext cx="2682240" cy="2621280"/>
          </a:xfrm>
          <a:prstGeom prst="rect">
            <a:avLst/>
          </a:prstGeom>
          <a:noFill/>
        </p:spPr>
      </p:pic>
      <p:pic>
        <p:nvPicPr>
          <p:cNvPr id="18" name="Picture 17" descr="C:\Users\Administrator\Downloads\3'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729682" y="5296342"/>
            <a:ext cx="3048000" cy="3169920"/>
          </a:xfrm>
          <a:prstGeom prst="rect">
            <a:avLst/>
          </a:prstGeom>
          <a:noFill/>
        </p:spPr>
      </p:pic>
      <p:pic>
        <p:nvPicPr>
          <p:cNvPr id="19" name="Picture 18" descr="C:\Users\Administrator\Downloads\4'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453608" y="3753281"/>
            <a:ext cx="3048000" cy="3169920"/>
          </a:xfrm>
          <a:prstGeom prst="rect">
            <a:avLst/>
          </a:prstGeom>
          <a:noFill/>
        </p:spPr>
      </p:pic>
      <p:pic>
        <p:nvPicPr>
          <p:cNvPr id="20" name="Picture 20" descr="C:\Users\Administrator\Downloads\5'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7615645" y="4096183"/>
            <a:ext cx="1615440" cy="1645920"/>
          </a:xfrm>
          <a:prstGeom prst="rect">
            <a:avLst/>
          </a:prstGeom>
          <a:noFill/>
        </p:spPr>
      </p:pic>
      <p:pic>
        <p:nvPicPr>
          <p:cNvPr id="21" name="Picture 21" descr="C:\Users\Administrator\Downloads\6'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787096" y="4610537"/>
            <a:ext cx="1371600" cy="944880"/>
          </a:xfrm>
          <a:prstGeom prst="rect">
            <a:avLst/>
          </a:prstGeom>
          <a:noFill/>
        </p:spPr>
      </p:pic>
      <p:pic>
        <p:nvPicPr>
          <p:cNvPr id="22" name="Picture 22" descr="C:\Users\Administrator\Downloads\7'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7615645" y="5982146"/>
            <a:ext cx="2468880" cy="2316480"/>
          </a:xfrm>
          <a:prstGeom prst="rect">
            <a:avLst/>
          </a:prstGeom>
          <a:noFill/>
        </p:spPr>
      </p:pic>
      <p:pic>
        <p:nvPicPr>
          <p:cNvPr id="23" name="Picture 23" descr="C:\Users\Administrator\Downloads\8'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6282157" y="7098506"/>
            <a:ext cx="3048000" cy="3169920"/>
          </a:xfrm>
          <a:prstGeom prst="rect">
            <a:avLst/>
          </a:prstGeom>
          <a:noFill/>
        </p:spPr>
      </p:pic>
      <p:pic>
        <p:nvPicPr>
          <p:cNvPr id="24" name="Picture 24" descr="C:\Users\Administrator\Downloads\9'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101291" y="8382463"/>
            <a:ext cx="1615440" cy="164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9367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78" dirty="0"/>
              <a:t>Graph</a:t>
            </a:r>
            <a:r>
              <a:rPr spc="-119" dirty="0"/>
              <a:t> </a:t>
            </a:r>
            <a:r>
              <a:rPr spc="-198" dirty="0"/>
              <a:t>cliques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spc="-99" dirty="0">
                <a:latin typeface="Tahoma"/>
                <a:cs typeface="Tahoma"/>
              </a:rPr>
              <a:t>Maximum</a:t>
            </a:r>
            <a:r>
              <a:rPr lang="en-US" b="0" spc="-139" dirty="0">
                <a:latin typeface="Tahoma"/>
                <a:cs typeface="Tahoma"/>
              </a:rPr>
              <a:t> </a:t>
            </a:r>
            <a:r>
              <a:rPr lang="en-US" b="0" spc="-159" dirty="0" smtClean="0">
                <a:latin typeface="Tahoma"/>
                <a:cs typeface="Tahoma"/>
              </a:rPr>
              <a:t>cliques</a:t>
            </a:r>
            <a:endParaRPr lang="en-US" b="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3890" y="2771738"/>
            <a:ext cx="14267842" cy="6954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3555149" y="10216227"/>
            <a:ext cx="4728874" cy="2043487"/>
          </a:xfrm>
          <a:prstGeom prst="rect">
            <a:avLst/>
          </a:prstGeom>
        </p:spPr>
        <p:txBody>
          <a:bodyPr vert="horz" wrap="square" lIns="0" tIns="50334" rIns="0" bIns="0" rtlCol="0">
            <a:spAutoFit/>
          </a:bodyPr>
          <a:lstStyle/>
          <a:p>
            <a:pPr marL="349821" marR="20134" indent="-302003">
              <a:lnSpc>
                <a:spcPct val="99100"/>
              </a:lnSpc>
              <a:spcBef>
                <a:spcPts val="396"/>
              </a:spcBef>
            </a:pPr>
            <a:r>
              <a:rPr sz="4360" spc="-59" dirty="0">
                <a:latin typeface="Tahoma"/>
                <a:cs typeface="Tahoma"/>
              </a:rPr>
              <a:t>Maximal </a:t>
            </a:r>
            <a:r>
              <a:rPr sz="4360" spc="-178" dirty="0">
                <a:latin typeface="Tahoma"/>
                <a:cs typeface="Tahoma"/>
              </a:rPr>
              <a:t>cliques:  </a:t>
            </a:r>
            <a:r>
              <a:rPr sz="4360" spc="-119" dirty="0">
                <a:latin typeface="Tahoma"/>
                <a:cs typeface="Tahoma"/>
              </a:rPr>
              <a:t>Clique </a:t>
            </a:r>
            <a:r>
              <a:rPr sz="4360" spc="-218" dirty="0">
                <a:latin typeface="Tahoma"/>
                <a:cs typeface="Tahoma"/>
              </a:rPr>
              <a:t>size:  </a:t>
            </a:r>
            <a:r>
              <a:rPr sz="4360" spc="-139" dirty="0">
                <a:latin typeface="Tahoma"/>
                <a:cs typeface="Tahoma"/>
              </a:rPr>
              <a:t>Number of</a:t>
            </a:r>
            <a:r>
              <a:rPr sz="4360" spc="-7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cliques: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4310" y="10850532"/>
            <a:ext cx="3553573" cy="1400473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186235">
              <a:spcBef>
                <a:spcPts val="357"/>
              </a:spcBef>
              <a:tabLst>
                <a:tab pos="1336365" algn="l"/>
                <a:tab pos="2350594" algn="l"/>
                <a:tab pos="3226400" algn="l"/>
              </a:tabLst>
            </a:pPr>
            <a:r>
              <a:rPr sz="4360" spc="-218" dirty="0">
                <a:latin typeface="Tahoma"/>
                <a:cs typeface="Tahoma"/>
              </a:rPr>
              <a:t>2	3	4	5</a:t>
            </a:r>
            <a:endParaRPr sz="4360">
              <a:latin typeface="Tahoma"/>
              <a:cs typeface="Tahoma"/>
            </a:endParaRPr>
          </a:p>
          <a:p>
            <a:pPr marL="50334">
              <a:spcBef>
                <a:spcPts val="139"/>
              </a:spcBef>
              <a:tabLst>
                <a:tab pos="1200464" algn="l"/>
                <a:tab pos="2350594" algn="l"/>
                <a:tab pos="3226400" algn="l"/>
              </a:tabLst>
            </a:pPr>
            <a:r>
              <a:rPr sz="4360" spc="-218" dirty="0">
                <a:latin typeface="Tahoma"/>
                <a:cs typeface="Tahoma"/>
              </a:rPr>
              <a:t>11	21	2	2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54502" y="12652262"/>
            <a:ext cx="1968057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218" dirty="0">
                <a:latin typeface="Verdana"/>
                <a:cs typeface="Verdana"/>
              </a:rPr>
              <a:t>Zachary,</a:t>
            </a:r>
            <a:r>
              <a:rPr sz="2378" spc="-258" dirty="0">
                <a:latin typeface="Verdana"/>
                <a:cs typeface="Verdana"/>
              </a:rPr>
              <a:t> 1977</a:t>
            </a:r>
            <a:endParaRPr sz="2378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44446102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98" dirty="0"/>
              <a:t>Network</a:t>
            </a:r>
            <a:r>
              <a:rPr spc="-79" dirty="0"/>
              <a:t> </a:t>
            </a:r>
            <a:r>
              <a:rPr spc="-178" dirty="0"/>
              <a:t>communities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object 14"/>
          <p:cNvSpPr txBox="1"/>
          <p:nvPr/>
        </p:nvSpPr>
        <p:spPr>
          <a:xfrm>
            <a:off x="2408074" y="3584098"/>
            <a:ext cx="16731003" cy="1497080"/>
          </a:xfrm>
          <a:prstGeom prst="rect">
            <a:avLst/>
          </a:prstGeom>
        </p:spPr>
        <p:txBody>
          <a:bodyPr vert="horz" wrap="square" lIns="0" tIns="171135" rIns="0" bIns="0" rtlCol="0">
            <a:spAutoFit/>
          </a:bodyPr>
          <a:lstStyle/>
          <a:p>
            <a:pPr marL="50334" marR="20134">
              <a:lnSpc>
                <a:spcPct val="102600"/>
              </a:lnSpc>
              <a:spcBef>
                <a:spcPts val="713"/>
              </a:spcBef>
            </a:pPr>
            <a:r>
              <a:rPr sz="4360" i="1" spc="-258" dirty="0" smtClean="0">
                <a:latin typeface="Trebuchet MS"/>
                <a:cs typeface="Trebuchet MS"/>
              </a:rPr>
              <a:t>Network </a:t>
            </a:r>
            <a:r>
              <a:rPr sz="4360" i="1" spc="-218" dirty="0">
                <a:latin typeface="Trebuchet MS"/>
                <a:cs typeface="Trebuchet MS"/>
              </a:rPr>
              <a:t>communities </a:t>
            </a:r>
            <a:r>
              <a:rPr sz="4360" spc="-277" dirty="0">
                <a:latin typeface="Tahoma"/>
                <a:cs typeface="Tahoma"/>
              </a:rPr>
              <a:t>are </a:t>
            </a:r>
            <a:r>
              <a:rPr sz="4360" spc="-218" dirty="0">
                <a:latin typeface="Tahoma"/>
                <a:cs typeface="Tahoma"/>
              </a:rPr>
              <a:t>groups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178" dirty="0">
                <a:latin typeface="Tahoma"/>
                <a:cs typeface="Tahoma"/>
              </a:rPr>
              <a:t>vertices </a:t>
            </a:r>
            <a:r>
              <a:rPr sz="4360" spc="-198" dirty="0">
                <a:latin typeface="Tahoma"/>
                <a:cs typeface="Tahoma"/>
              </a:rPr>
              <a:t>such </a:t>
            </a:r>
            <a:r>
              <a:rPr sz="4360" spc="-59" dirty="0">
                <a:latin typeface="Tahoma"/>
                <a:cs typeface="Tahoma"/>
              </a:rPr>
              <a:t>that </a:t>
            </a:r>
            <a:r>
              <a:rPr sz="4360" spc="-178" dirty="0">
                <a:latin typeface="Tahoma"/>
                <a:cs typeface="Tahoma"/>
              </a:rPr>
              <a:t>vertices inside </a:t>
            </a:r>
            <a:r>
              <a:rPr sz="4360" spc="-159" dirty="0">
                <a:latin typeface="Tahoma"/>
                <a:cs typeface="Tahoma"/>
              </a:rPr>
              <a:t>the  </a:t>
            </a:r>
            <a:r>
              <a:rPr sz="4360" spc="-198" dirty="0">
                <a:latin typeface="Tahoma"/>
                <a:cs typeface="Tahoma"/>
              </a:rPr>
              <a:t>group connected </a:t>
            </a:r>
            <a:r>
              <a:rPr sz="4360" spc="-99" dirty="0">
                <a:latin typeface="Tahoma"/>
                <a:cs typeface="Tahoma"/>
              </a:rPr>
              <a:t>with </a:t>
            </a:r>
            <a:r>
              <a:rPr sz="4360" spc="-218" dirty="0">
                <a:latin typeface="Tahoma"/>
                <a:cs typeface="Tahoma"/>
              </a:rPr>
              <a:t>many </a:t>
            </a:r>
            <a:r>
              <a:rPr sz="4360" spc="-258" dirty="0">
                <a:latin typeface="Tahoma"/>
                <a:cs typeface="Tahoma"/>
              </a:rPr>
              <a:t>more </a:t>
            </a:r>
            <a:r>
              <a:rPr sz="4360" spc="-297" dirty="0">
                <a:latin typeface="Tahoma"/>
                <a:cs typeface="Tahoma"/>
              </a:rPr>
              <a:t>edges </a:t>
            </a:r>
            <a:r>
              <a:rPr sz="4360" spc="-139" dirty="0">
                <a:latin typeface="Tahoma"/>
                <a:cs typeface="Tahoma"/>
              </a:rPr>
              <a:t>than </a:t>
            </a:r>
            <a:r>
              <a:rPr sz="4360" spc="-277" dirty="0">
                <a:latin typeface="Tahoma"/>
                <a:cs typeface="Tahoma"/>
              </a:rPr>
              <a:t>between</a:t>
            </a:r>
            <a:r>
              <a:rPr sz="4360" spc="-9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groups.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97424" y="5281868"/>
            <a:ext cx="5101853" cy="4894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7" name="object 17"/>
          <p:cNvSpPr txBox="1"/>
          <p:nvPr/>
        </p:nvSpPr>
        <p:spPr>
          <a:xfrm>
            <a:off x="4653332" y="11125655"/>
            <a:ext cx="15379537" cy="1687940"/>
          </a:xfrm>
          <a:prstGeom prst="rect">
            <a:avLst/>
          </a:prstGeom>
        </p:spPr>
        <p:txBody>
          <a:bodyPr vert="horz" wrap="square" lIns="0" tIns="50334" rIns="0" bIns="0" rtlCol="0">
            <a:spAutoFit/>
          </a:bodyPr>
          <a:lstStyle/>
          <a:p>
            <a:pPr marL="50334" marR="20134">
              <a:lnSpc>
                <a:spcPct val="121600"/>
              </a:lnSpc>
              <a:spcBef>
                <a:spcPts val="396"/>
              </a:spcBef>
            </a:pPr>
            <a:r>
              <a:rPr sz="4360" spc="-139" dirty="0">
                <a:latin typeface="Tahoma"/>
                <a:cs typeface="Tahoma"/>
              </a:rPr>
              <a:t>Community detection is </a:t>
            </a:r>
            <a:r>
              <a:rPr sz="4360" spc="-218" dirty="0">
                <a:latin typeface="Tahoma"/>
                <a:cs typeface="Tahoma"/>
              </a:rPr>
              <a:t>an </a:t>
            </a:r>
            <a:r>
              <a:rPr sz="4360" spc="-198" dirty="0">
                <a:latin typeface="Tahoma"/>
                <a:cs typeface="Tahoma"/>
              </a:rPr>
              <a:t>assignment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178" dirty="0">
                <a:latin typeface="Tahoma"/>
                <a:cs typeface="Tahoma"/>
              </a:rPr>
              <a:t>vertices </a:t>
            </a:r>
            <a:r>
              <a:rPr sz="4360" spc="-59" dirty="0">
                <a:latin typeface="Tahoma"/>
                <a:cs typeface="Tahoma"/>
              </a:rPr>
              <a:t>to </a:t>
            </a:r>
            <a:r>
              <a:rPr sz="4360" spc="-159" dirty="0">
                <a:latin typeface="Tahoma"/>
                <a:cs typeface="Tahoma"/>
              </a:rPr>
              <a:t>communities.  </a:t>
            </a:r>
            <a:r>
              <a:rPr sz="4360" spc="59" dirty="0">
                <a:latin typeface="Tahoma"/>
                <a:cs typeface="Tahoma"/>
              </a:rPr>
              <a:t>Will </a:t>
            </a:r>
            <a:r>
              <a:rPr sz="4360" spc="-178" dirty="0">
                <a:latin typeface="Tahoma"/>
                <a:cs typeface="Tahoma"/>
              </a:rPr>
              <a:t>consider non-overlapping </a:t>
            </a:r>
            <a:r>
              <a:rPr sz="4360" spc="-159" dirty="0">
                <a:latin typeface="Tahoma"/>
                <a:cs typeface="Tahoma"/>
              </a:rPr>
              <a:t>communities, </a:t>
            </a:r>
            <a:r>
              <a:rPr sz="4360" spc="-198" dirty="0">
                <a:latin typeface="Tahoma"/>
                <a:cs typeface="Tahoma"/>
              </a:rPr>
              <a:t>graph</a:t>
            </a:r>
            <a:r>
              <a:rPr sz="4360" spc="852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cuts</a:t>
            </a:r>
            <a:endParaRPr sz="436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06458302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59" dirty="0"/>
              <a:t>Community</a:t>
            </a:r>
            <a:r>
              <a:rPr spc="-40" dirty="0"/>
              <a:t> </a:t>
            </a:r>
            <a:r>
              <a:rPr spc="-159" dirty="0"/>
              <a:t>detection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object 4"/>
          <p:cNvSpPr txBox="1"/>
          <p:nvPr/>
        </p:nvSpPr>
        <p:spPr>
          <a:xfrm>
            <a:off x="4552664" y="2977243"/>
            <a:ext cx="18307336" cy="6294586"/>
          </a:xfrm>
          <a:prstGeom prst="rect">
            <a:avLst/>
          </a:prstGeom>
        </p:spPr>
        <p:txBody>
          <a:bodyPr vert="horz" wrap="square" lIns="0" tIns="50334" rIns="0" bIns="0" rtlCol="0">
            <a:spAutoFit/>
          </a:bodyPr>
          <a:lstStyle/>
          <a:p>
            <a:pPr marL="151002" marR="4031742">
              <a:lnSpc>
                <a:spcPct val="125299"/>
              </a:lnSpc>
              <a:spcBef>
                <a:spcPts val="396"/>
              </a:spcBef>
            </a:pPr>
            <a:r>
              <a:rPr sz="4360" spc="-178" dirty="0">
                <a:latin typeface="Tahoma"/>
                <a:cs typeface="Tahoma"/>
              </a:rPr>
              <a:t>Consider </a:t>
            </a:r>
            <a:r>
              <a:rPr sz="4360" spc="-139" dirty="0">
                <a:latin typeface="Tahoma"/>
                <a:cs typeface="Tahoma"/>
              </a:rPr>
              <a:t>only </a:t>
            </a:r>
            <a:r>
              <a:rPr sz="4360" spc="-277" dirty="0">
                <a:latin typeface="Tahoma"/>
                <a:cs typeface="Tahoma"/>
              </a:rPr>
              <a:t>sparse </a:t>
            </a:r>
            <a:r>
              <a:rPr sz="4360" spc="-218" dirty="0">
                <a:latin typeface="Tahoma"/>
                <a:cs typeface="Tahoma"/>
              </a:rPr>
              <a:t>graphs </a:t>
            </a:r>
            <a:r>
              <a:rPr sz="4360" i="1" spc="-198" dirty="0">
                <a:latin typeface="Trebuchet MS"/>
                <a:cs typeface="Trebuchet MS"/>
              </a:rPr>
              <a:t>m </a:t>
            </a:r>
            <a:r>
              <a:rPr sz="4360" spc="2017" dirty="0" smtClean="0">
                <a:latin typeface="Lucida Sans Unicode"/>
                <a:cs typeface="Lucida Sans Unicode"/>
              </a:rPr>
              <a:t>«</a:t>
            </a:r>
            <a:r>
              <a:rPr sz="4360" i="1" spc="-218" dirty="0" smtClean="0">
                <a:latin typeface="Trebuchet MS"/>
                <a:cs typeface="Trebuchet MS"/>
              </a:rPr>
              <a:t>n</a:t>
            </a:r>
            <a:r>
              <a:rPr sz="4756" spc="-325" baseline="27777" dirty="0" smtClean="0">
                <a:latin typeface="Verdana"/>
                <a:cs typeface="Verdana"/>
              </a:rPr>
              <a:t>2  </a:t>
            </a:r>
            <a:r>
              <a:rPr sz="4360" spc="-99" dirty="0">
                <a:latin typeface="Tahoma"/>
                <a:cs typeface="Tahoma"/>
              </a:rPr>
              <a:t>Each </a:t>
            </a:r>
            <a:r>
              <a:rPr sz="4360" spc="-159" dirty="0">
                <a:latin typeface="Tahoma"/>
                <a:cs typeface="Tahoma"/>
              </a:rPr>
              <a:t>community </a:t>
            </a:r>
            <a:r>
              <a:rPr sz="4360" spc="-178" dirty="0">
                <a:latin typeface="Tahoma"/>
                <a:cs typeface="Tahoma"/>
              </a:rPr>
              <a:t>should </a:t>
            </a:r>
            <a:r>
              <a:rPr sz="4360" spc="-218" dirty="0">
                <a:latin typeface="Tahoma"/>
                <a:cs typeface="Tahoma"/>
              </a:rPr>
              <a:t>be </a:t>
            </a:r>
            <a:r>
              <a:rPr sz="4360" spc="-198" dirty="0">
                <a:latin typeface="Tahoma"/>
                <a:cs typeface="Tahoma"/>
              </a:rPr>
              <a:t>connected  </a:t>
            </a:r>
            <a:r>
              <a:rPr sz="4360" spc="-119" dirty="0">
                <a:latin typeface="Tahoma"/>
                <a:cs typeface="Tahoma"/>
              </a:rPr>
              <a:t>Combinatorial </a:t>
            </a:r>
            <a:r>
              <a:rPr sz="4360" spc="-99" dirty="0">
                <a:latin typeface="Tahoma"/>
                <a:cs typeface="Tahoma"/>
              </a:rPr>
              <a:t>optimization</a:t>
            </a:r>
            <a:r>
              <a:rPr sz="4360" spc="218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problem:</a:t>
            </a:r>
            <a:endParaRPr sz="4360" dirty="0">
              <a:latin typeface="Tahoma"/>
              <a:cs typeface="Tahoma"/>
            </a:endParaRPr>
          </a:p>
          <a:p>
            <a:pPr marL="515923" indent="-367438" algn="just">
              <a:spcBef>
                <a:spcPts val="139"/>
              </a:spcBef>
              <a:buChar char="-"/>
              <a:tabLst>
                <a:tab pos="518439" algn="l"/>
              </a:tabLst>
            </a:pPr>
            <a:r>
              <a:rPr sz="4360" spc="-99" dirty="0">
                <a:latin typeface="Tahoma"/>
                <a:cs typeface="Tahoma"/>
              </a:rPr>
              <a:t>optimization </a:t>
            </a:r>
            <a:r>
              <a:rPr sz="4360" spc="-119" dirty="0">
                <a:latin typeface="Tahoma"/>
                <a:cs typeface="Tahoma"/>
              </a:rPr>
              <a:t>criterion </a:t>
            </a:r>
            <a:r>
              <a:rPr sz="4360" spc="-79" dirty="0">
                <a:latin typeface="Tahoma"/>
                <a:cs typeface="Tahoma"/>
              </a:rPr>
              <a:t>(cut, </a:t>
            </a:r>
            <a:r>
              <a:rPr sz="4360" spc="-159" dirty="0">
                <a:latin typeface="Tahoma"/>
                <a:cs typeface="Tahoma"/>
              </a:rPr>
              <a:t>conductance,</a:t>
            </a:r>
            <a:r>
              <a:rPr sz="4360" spc="713" dirty="0">
                <a:latin typeface="Tahoma"/>
                <a:cs typeface="Tahoma"/>
              </a:rPr>
              <a:t> </a:t>
            </a:r>
            <a:r>
              <a:rPr sz="4360" spc="-119" dirty="0">
                <a:latin typeface="Tahoma"/>
                <a:cs typeface="Tahoma"/>
              </a:rPr>
              <a:t>modularity)</a:t>
            </a:r>
            <a:endParaRPr sz="4360" dirty="0">
              <a:latin typeface="Tahoma"/>
              <a:cs typeface="Tahoma"/>
            </a:endParaRPr>
          </a:p>
          <a:p>
            <a:pPr marL="515923" indent="-367438" algn="just">
              <a:spcBef>
                <a:spcPts val="139"/>
              </a:spcBef>
              <a:buChar char="-"/>
              <a:tabLst>
                <a:tab pos="518439" algn="l"/>
              </a:tabLst>
            </a:pPr>
            <a:r>
              <a:rPr sz="4360" spc="-99" dirty="0">
                <a:latin typeface="Tahoma"/>
                <a:cs typeface="Tahoma"/>
              </a:rPr>
              <a:t>optimization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method</a:t>
            </a:r>
            <a:endParaRPr sz="4360" dirty="0">
              <a:latin typeface="Tahoma"/>
              <a:cs typeface="Tahoma"/>
            </a:endParaRPr>
          </a:p>
          <a:p>
            <a:pPr marL="722502" indent="-571500" algn="just">
              <a:spcBef>
                <a:spcPts val="1328"/>
              </a:spcBef>
              <a:buFont typeface="Arial" panose="020B0604020202020204" pitchFamily="34" charset="0"/>
              <a:buChar char="•"/>
            </a:pPr>
            <a:r>
              <a:rPr sz="4360" spc="-59" dirty="0">
                <a:latin typeface="Tahoma"/>
                <a:cs typeface="Tahoma"/>
              </a:rPr>
              <a:t>Exact </a:t>
            </a:r>
            <a:r>
              <a:rPr sz="4360" spc="-119" dirty="0">
                <a:latin typeface="Tahoma"/>
                <a:cs typeface="Tahoma"/>
              </a:rPr>
              <a:t>solution</a:t>
            </a:r>
            <a:r>
              <a:rPr sz="4360" spc="178" dirty="0">
                <a:latin typeface="Tahoma"/>
                <a:cs typeface="Tahoma"/>
              </a:rPr>
              <a:t> </a:t>
            </a:r>
            <a:r>
              <a:rPr sz="4360" spc="-79" dirty="0">
                <a:latin typeface="Tahoma"/>
                <a:cs typeface="Tahoma"/>
              </a:rPr>
              <a:t>NP-hard</a:t>
            </a:r>
            <a:endParaRPr sz="4360" dirty="0">
              <a:latin typeface="Tahoma"/>
              <a:cs typeface="Tahoma"/>
            </a:endParaRPr>
          </a:p>
          <a:p>
            <a:pPr marL="722502" indent="-571500" algn="just">
              <a:spcBef>
                <a:spcPts val="139"/>
              </a:spcBef>
              <a:buFont typeface="Arial" panose="020B0604020202020204" pitchFamily="34" charset="0"/>
              <a:buChar char="•"/>
            </a:pPr>
            <a:r>
              <a:rPr sz="4360" spc="-99" dirty="0">
                <a:latin typeface="Tahoma"/>
                <a:cs typeface="Tahoma"/>
              </a:rPr>
              <a:t>(bi-partition: </a:t>
            </a:r>
            <a:r>
              <a:rPr sz="4360" i="1" spc="-159" dirty="0">
                <a:latin typeface="Trebuchet MS"/>
                <a:cs typeface="Trebuchet MS"/>
              </a:rPr>
              <a:t>n </a:t>
            </a:r>
            <a:r>
              <a:rPr sz="4360" spc="178" dirty="0">
                <a:latin typeface="Tahoma"/>
                <a:cs typeface="Tahoma"/>
              </a:rPr>
              <a:t>= </a:t>
            </a:r>
            <a:r>
              <a:rPr sz="4360" i="1" spc="-258" dirty="0">
                <a:latin typeface="Trebuchet MS"/>
                <a:cs typeface="Trebuchet MS"/>
              </a:rPr>
              <a:t>n</a:t>
            </a:r>
            <a:r>
              <a:rPr sz="4756" spc="-384" baseline="-10416" dirty="0">
                <a:latin typeface="Verdana"/>
                <a:cs typeface="Verdana"/>
              </a:rPr>
              <a:t>1 </a:t>
            </a:r>
            <a:r>
              <a:rPr sz="4360" spc="178" dirty="0">
                <a:latin typeface="Tahoma"/>
                <a:cs typeface="Tahoma"/>
              </a:rPr>
              <a:t>+ </a:t>
            </a:r>
            <a:r>
              <a:rPr sz="4360" i="1" spc="-139" dirty="0">
                <a:latin typeface="Trebuchet MS"/>
                <a:cs typeface="Trebuchet MS"/>
              </a:rPr>
              <a:t>n</a:t>
            </a:r>
            <a:r>
              <a:rPr sz="4756" spc="-206" baseline="-10416" dirty="0">
                <a:latin typeface="Verdana"/>
                <a:cs typeface="Verdana"/>
              </a:rPr>
              <a:t>2</a:t>
            </a:r>
            <a:r>
              <a:rPr sz="4360" spc="-139" dirty="0">
                <a:latin typeface="Tahoma"/>
                <a:cs typeface="Tahoma"/>
              </a:rPr>
              <a:t>, </a:t>
            </a:r>
            <a:r>
              <a:rPr sz="4360" i="1" spc="-79" dirty="0">
                <a:latin typeface="Trebuchet MS"/>
                <a:cs typeface="Trebuchet MS"/>
              </a:rPr>
              <a:t>n</a:t>
            </a:r>
            <a:r>
              <a:rPr sz="4360" spc="-79" dirty="0">
                <a:latin typeface="Tahoma"/>
                <a:cs typeface="Tahoma"/>
              </a:rPr>
              <a:t>!</a:t>
            </a:r>
            <a:r>
              <a:rPr sz="4360" i="1" spc="-79" dirty="0">
                <a:latin typeface="Verdana"/>
                <a:cs typeface="Verdana"/>
              </a:rPr>
              <a:t>/</a:t>
            </a:r>
            <a:r>
              <a:rPr sz="4360" spc="-79" dirty="0">
                <a:latin typeface="Tahoma"/>
                <a:cs typeface="Tahoma"/>
              </a:rPr>
              <a:t>(</a:t>
            </a:r>
            <a:r>
              <a:rPr sz="4360" i="1" spc="-79" dirty="0">
                <a:latin typeface="Trebuchet MS"/>
                <a:cs typeface="Trebuchet MS"/>
              </a:rPr>
              <a:t>n</a:t>
            </a:r>
            <a:r>
              <a:rPr sz="4756" spc="-119" baseline="-10416" dirty="0">
                <a:latin typeface="Verdana"/>
                <a:cs typeface="Verdana"/>
              </a:rPr>
              <a:t>1</a:t>
            </a:r>
            <a:r>
              <a:rPr sz="4360" spc="-79" dirty="0">
                <a:latin typeface="Tahoma"/>
                <a:cs typeface="Tahoma"/>
              </a:rPr>
              <a:t>!</a:t>
            </a:r>
            <a:r>
              <a:rPr sz="4360" i="1" spc="-79" dirty="0">
                <a:latin typeface="Trebuchet MS"/>
                <a:cs typeface="Trebuchet MS"/>
              </a:rPr>
              <a:t>n</a:t>
            </a:r>
            <a:r>
              <a:rPr sz="4756" spc="-119" baseline="-10416" dirty="0">
                <a:latin typeface="Verdana"/>
                <a:cs typeface="Verdana"/>
              </a:rPr>
              <a:t>2</a:t>
            </a:r>
            <a:r>
              <a:rPr sz="4360" spc="-79" dirty="0">
                <a:latin typeface="Tahoma"/>
                <a:cs typeface="Tahoma"/>
              </a:rPr>
              <a:t>!)</a:t>
            </a:r>
            <a:r>
              <a:rPr sz="4360" spc="-614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combinations)</a:t>
            </a:r>
            <a:endParaRPr sz="4360" dirty="0">
              <a:latin typeface="Tahoma"/>
              <a:cs typeface="Tahoma"/>
            </a:endParaRPr>
          </a:p>
          <a:p>
            <a:pPr marL="722502" marR="120801" indent="-571500" algn="just">
              <a:lnSpc>
                <a:spcPct val="125299"/>
              </a:lnSpc>
              <a:buFont typeface="Arial" panose="020B0604020202020204" pitchFamily="34" charset="0"/>
              <a:buChar char="•"/>
            </a:pPr>
            <a:r>
              <a:rPr sz="4360" spc="-159" dirty="0">
                <a:latin typeface="Tahoma"/>
                <a:cs typeface="Tahoma"/>
              </a:rPr>
              <a:t>Solved </a:t>
            </a:r>
            <a:r>
              <a:rPr sz="4360" spc="-238" dirty="0">
                <a:latin typeface="Tahoma"/>
                <a:cs typeface="Tahoma"/>
              </a:rPr>
              <a:t>by </a:t>
            </a:r>
            <a:r>
              <a:rPr sz="4360" spc="-297" dirty="0">
                <a:latin typeface="Tahoma"/>
                <a:cs typeface="Tahoma"/>
              </a:rPr>
              <a:t>greedy, </a:t>
            </a:r>
            <a:r>
              <a:rPr sz="4360" spc="-178" dirty="0">
                <a:latin typeface="Tahoma"/>
                <a:cs typeface="Tahoma"/>
              </a:rPr>
              <a:t>approximate </a:t>
            </a:r>
            <a:r>
              <a:rPr sz="4360" spc="-159" dirty="0">
                <a:latin typeface="Tahoma"/>
                <a:cs typeface="Tahoma"/>
              </a:rPr>
              <a:t>algorithms </a:t>
            </a:r>
            <a:r>
              <a:rPr sz="4360" spc="-238" dirty="0">
                <a:latin typeface="Tahoma"/>
                <a:cs typeface="Tahoma"/>
              </a:rPr>
              <a:t>or </a:t>
            </a:r>
            <a:r>
              <a:rPr sz="4360" spc="-139" dirty="0">
                <a:latin typeface="Tahoma"/>
                <a:cs typeface="Tahoma"/>
              </a:rPr>
              <a:t>heuristics  </a:t>
            </a:r>
            <a:r>
              <a:rPr sz="4360" spc="-178" dirty="0">
                <a:latin typeface="Tahoma"/>
                <a:cs typeface="Tahoma"/>
              </a:rPr>
              <a:t>Recursive </a:t>
            </a:r>
            <a:r>
              <a:rPr sz="4360" spc="-198" dirty="0">
                <a:latin typeface="Tahoma"/>
                <a:cs typeface="Tahoma"/>
              </a:rPr>
              <a:t>top-down </a:t>
            </a:r>
            <a:r>
              <a:rPr sz="4360" spc="-277" dirty="0">
                <a:latin typeface="Tahoma"/>
                <a:cs typeface="Tahoma"/>
              </a:rPr>
              <a:t>2-way </a:t>
            </a:r>
            <a:r>
              <a:rPr sz="4360" spc="-99" dirty="0">
                <a:latin typeface="Tahoma"/>
                <a:cs typeface="Tahoma"/>
              </a:rPr>
              <a:t>partition, </a:t>
            </a:r>
            <a:r>
              <a:rPr sz="4360" spc="-159" dirty="0">
                <a:latin typeface="Tahoma"/>
                <a:cs typeface="Tahoma"/>
              </a:rPr>
              <a:t>multiway </a:t>
            </a:r>
            <a:r>
              <a:rPr sz="4360" spc="-99" dirty="0">
                <a:latin typeface="Tahoma"/>
                <a:cs typeface="Tahoma"/>
              </a:rPr>
              <a:t>partition  </a:t>
            </a:r>
            <a:r>
              <a:rPr sz="4360" spc="-119" dirty="0">
                <a:latin typeface="Tahoma"/>
                <a:cs typeface="Tahoma"/>
              </a:rPr>
              <a:t>Balanced </a:t>
            </a:r>
            <a:r>
              <a:rPr sz="4360" spc="-178" dirty="0">
                <a:latin typeface="Tahoma"/>
                <a:cs typeface="Tahoma"/>
              </a:rPr>
              <a:t>class </a:t>
            </a:r>
            <a:r>
              <a:rPr sz="4360" spc="-99" dirty="0">
                <a:latin typeface="Tahoma"/>
                <a:cs typeface="Tahoma"/>
              </a:rPr>
              <a:t>partition </a:t>
            </a:r>
            <a:r>
              <a:rPr sz="4360" spc="-238" dirty="0">
                <a:latin typeface="Tahoma"/>
                <a:cs typeface="Tahoma"/>
              </a:rPr>
              <a:t>vs</a:t>
            </a:r>
            <a:r>
              <a:rPr sz="4360" spc="674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communities</a:t>
            </a:r>
            <a:endParaRPr sz="436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90015221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237317"/>
            <a:ext cx="6372277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79" dirty="0">
                <a:solidFill>
                  <a:srgbClr val="FFFFFF"/>
                </a:solidFill>
                <a:latin typeface="Tahoma"/>
                <a:cs typeface="Tahoma"/>
              </a:rPr>
              <a:t>Multiway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partitioning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07474" y="3209808"/>
            <a:ext cx="8561023" cy="770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436093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237317"/>
            <a:ext cx="6462879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Recursive</a:t>
            </a:r>
            <a:r>
              <a:rPr sz="5549" spc="-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partitioning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27127" y="1875837"/>
            <a:ext cx="17122399" cy="9451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9739780" y="11710791"/>
            <a:ext cx="4900010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198" dirty="0">
                <a:latin typeface="Tahoma"/>
                <a:cs typeface="Tahoma"/>
              </a:rPr>
              <a:t>recursive</a:t>
            </a:r>
            <a:r>
              <a:rPr sz="4360" spc="-139" dirty="0">
                <a:latin typeface="Tahoma"/>
                <a:cs typeface="Tahoma"/>
              </a:rPr>
              <a:t> </a:t>
            </a:r>
            <a:r>
              <a:rPr sz="4360" spc="-99" dirty="0">
                <a:latin typeface="Tahoma"/>
                <a:cs typeface="Tahoma"/>
              </a:rPr>
              <a:t>partitioning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348647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98" dirty="0"/>
              <a:t>Edge</a:t>
            </a:r>
            <a:r>
              <a:rPr spc="-20" dirty="0"/>
              <a:t> </a:t>
            </a:r>
            <a:r>
              <a:rPr spc="-337" dirty="0"/>
              <a:t>betweenness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 txBox="1"/>
          <p:nvPr/>
        </p:nvSpPr>
        <p:spPr>
          <a:xfrm>
            <a:off x="2060600" y="2337261"/>
            <a:ext cx="17168909" cy="1400473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151002" algn="l">
              <a:spcBef>
                <a:spcPts val="357"/>
              </a:spcBef>
            </a:pPr>
            <a:r>
              <a:rPr sz="4360" spc="-139" dirty="0">
                <a:latin typeface="Tahoma"/>
                <a:cs typeface="Tahoma"/>
              </a:rPr>
              <a:t>Focus </a:t>
            </a:r>
            <a:r>
              <a:rPr sz="4360" spc="-218" dirty="0">
                <a:latin typeface="Tahoma"/>
                <a:cs typeface="Tahoma"/>
              </a:rPr>
              <a:t>on </a:t>
            </a:r>
            <a:r>
              <a:rPr sz="4360" spc="-297" dirty="0">
                <a:latin typeface="Tahoma"/>
                <a:cs typeface="Tahoma"/>
              </a:rPr>
              <a:t>edges </a:t>
            </a:r>
            <a:r>
              <a:rPr sz="4360" spc="-59" dirty="0">
                <a:latin typeface="Tahoma"/>
                <a:cs typeface="Tahoma"/>
              </a:rPr>
              <a:t>that </a:t>
            </a:r>
            <a:r>
              <a:rPr sz="4360" spc="-159" dirty="0">
                <a:latin typeface="Tahoma"/>
                <a:cs typeface="Tahoma"/>
              </a:rPr>
              <a:t>connect</a:t>
            </a:r>
            <a:r>
              <a:rPr sz="4360" spc="-20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communities.</a:t>
            </a:r>
            <a:endParaRPr sz="4360" dirty="0">
              <a:latin typeface="Tahoma"/>
              <a:cs typeface="Tahoma"/>
            </a:endParaRPr>
          </a:p>
          <a:p>
            <a:pPr marL="151002" algn="l">
              <a:spcBef>
                <a:spcPts val="139"/>
              </a:spcBef>
            </a:pPr>
            <a:r>
              <a:rPr sz="4360" spc="-178" dirty="0">
                <a:latin typeface="Tahoma"/>
                <a:cs typeface="Tahoma"/>
              </a:rPr>
              <a:t>Edge </a:t>
            </a:r>
            <a:r>
              <a:rPr sz="4360" spc="-277" dirty="0">
                <a:latin typeface="Tahoma"/>
                <a:cs typeface="Tahoma"/>
              </a:rPr>
              <a:t>betweenness </a:t>
            </a:r>
            <a:r>
              <a:rPr sz="4360" spc="-198" dirty="0">
                <a:latin typeface="Tahoma"/>
                <a:cs typeface="Tahoma"/>
              </a:rPr>
              <a:t>-number </a:t>
            </a:r>
            <a:r>
              <a:rPr sz="4360" spc="-139" dirty="0">
                <a:latin typeface="Tahoma"/>
                <a:cs typeface="Tahoma"/>
              </a:rPr>
              <a:t>of </a:t>
            </a:r>
            <a:r>
              <a:rPr sz="4360" spc="-178" dirty="0">
                <a:latin typeface="Tahoma"/>
                <a:cs typeface="Tahoma"/>
              </a:rPr>
              <a:t>shortest </a:t>
            </a:r>
            <a:r>
              <a:rPr sz="4360" spc="-159" dirty="0">
                <a:latin typeface="Tahoma"/>
                <a:cs typeface="Tahoma"/>
              </a:rPr>
              <a:t>paths </a:t>
            </a:r>
            <a:r>
              <a:rPr sz="4360" i="1" spc="-99" dirty="0">
                <a:latin typeface="Verdana"/>
                <a:cs typeface="Verdana"/>
              </a:rPr>
              <a:t>σ</a:t>
            </a:r>
            <a:r>
              <a:rPr sz="4756" i="1" spc="-147" baseline="-10416" dirty="0">
                <a:latin typeface="Arial"/>
                <a:cs typeface="Arial"/>
              </a:rPr>
              <a:t>st</a:t>
            </a:r>
            <a:r>
              <a:rPr sz="4756" i="1" spc="-147" baseline="-10416" dirty="0">
                <a:latin typeface="Arial"/>
                <a:cs typeface="Arial"/>
              </a:rPr>
              <a:t> </a:t>
            </a:r>
            <a:r>
              <a:rPr sz="4360" spc="-59" dirty="0">
                <a:latin typeface="Tahoma"/>
                <a:cs typeface="Tahoma"/>
              </a:rPr>
              <a:t>(</a:t>
            </a:r>
            <a:r>
              <a:rPr sz="4360" i="1" spc="-59" dirty="0">
                <a:latin typeface="Trebuchet MS"/>
                <a:cs typeface="Trebuchet MS"/>
              </a:rPr>
              <a:t>e</a:t>
            </a:r>
            <a:r>
              <a:rPr sz="4360" spc="-59" dirty="0">
                <a:latin typeface="Tahoma"/>
                <a:cs typeface="Tahoma"/>
              </a:rPr>
              <a:t>) </a:t>
            </a:r>
            <a:r>
              <a:rPr sz="4360" spc="-178" dirty="0">
                <a:latin typeface="Tahoma"/>
                <a:cs typeface="Tahoma"/>
              </a:rPr>
              <a:t>going </a:t>
            </a:r>
            <a:r>
              <a:rPr sz="4360" spc="-159" dirty="0">
                <a:latin typeface="Tahoma"/>
                <a:cs typeface="Tahoma"/>
              </a:rPr>
              <a:t>through</a:t>
            </a:r>
            <a:r>
              <a:rPr sz="4360" spc="1030" dirty="0">
                <a:latin typeface="Tahoma"/>
                <a:cs typeface="Tahoma"/>
              </a:rPr>
              <a:t> </a:t>
            </a:r>
            <a:r>
              <a:rPr sz="4360" spc="-297" dirty="0">
                <a:latin typeface="Tahoma"/>
                <a:cs typeface="Tahoma"/>
              </a:rPr>
              <a:t>edge </a:t>
            </a:r>
            <a:r>
              <a:rPr sz="4360" i="1" spc="-436" dirty="0">
                <a:latin typeface="Trebuchet MS"/>
                <a:cs typeface="Trebuchet MS"/>
              </a:rPr>
              <a:t>e</a:t>
            </a:r>
            <a:endParaRPr sz="436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89007" y="6144718"/>
            <a:ext cx="6517259" cy="5303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2" name="object 12"/>
          <p:cNvSpPr txBox="1"/>
          <p:nvPr/>
        </p:nvSpPr>
        <p:spPr>
          <a:xfrm>
            <a:off x="3555147" y="12355773"/>
            <a:ext cx="12855290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99" dirty="0">
                <a:latin typeface="Tahoma"/>
                <a:cs typeface="Tahoma"/>
              </a:rPr>
              <a:t>Construct </a:t>
            </a:r>
            <a:r>
              <a:rPr sz="4360" spc="-159" dirty="0">
                <a:latin typeface="Tahoma"/>
                <a:cs typeface="Tahoma"/>
              </a:rPr>
              <a:t>communities </a:t>
            </a:r>
            <a:r>
              <a:rPr sz="4360" spc="-238" dirty="0">
                <a:latin typeface="Tahoma"/>
                <a:cs typeface="Tahoma"/>
              </a:rPr>
              <a:t>by </a:t>
            </a:r>
            <a:r>
              <a:rPr sz="4360" spc="-218" dirty="0">
                <a:latin typeface="Tahoma"/>
                <a:cs typeface="Tahoma"/>
              </a:rPr>
              <a:t>progressively </a:t>
            </a:r>
            <a:r>
              <a:rPr sz="4360" spc="-198" dirty="0">
                <a:latin typeface="Tahoma"/>
                <a:cs typeface="Tahoma"/>
              </a:rPr>
              <a:t>removing</a:t>
            </a:r>
            <a:r>
              <a:rPr sz="4360" spc="-79" dirty="0">
                <a:latin typeface="Tahoma"/>
                <a:cs typeface="Tahoma"/>
              </a:rPr>
              <a:t> </a:t>
            </a:r>
            <a:r>
              <a:rPr sz="4360" spc="-297" dirty="0">
                <a:latin typeface="Tahoma"/>
                <a:cs typeface="Tahoma"/>
              </a:rPr>
              <a:t>edges</a:t>
            </a:r>
            <a:endParaRPr sz="4360">
              <a:latin typeface="Tahoma"/>
              <a:cs typeface="Tahoma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184" y="4626049"/>
            <a:ext cx="6916231" cy="24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6173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98" dirty="0"/>
              <a:t>Edge </a:t>
            </a:r>
            <a:r>
              <a:rPr spc="-337" dirty="0"/>
              <a:t>betweenness</a:t>
            </a:r>
            <a:r>
              <a:rPr spc="396" dirty="0"/>
              <a:t> </a:t>
            </a:r>
            <a:r>
              <a:rPr spc="-159" dirty="0"/>
              <a:t>algorithm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3605483" y="3717209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/>
          <p:nvPr/>
        </p:nvSpPr>
        <p:spPr>
          <a:xfrm>
            <a:off x="3605483" y="3957956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/>
          <p:nvPr/>
        </p:nvSpPr>
        <p:spPr>
          <a:xfrm>
            <a:off x="3890070" y="7348655"/>
            <a:ext cx="0" cy="1487368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37494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/>
          <p:nvPr/>
        </p:nvSpPr>
        <p:spPr>
          <a:xfrm>
            <a:off x="3605483" y="9809178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7" name="object 7"/>
          <p:cNvSpPr txBox="1"/>
          <p:nvPr/>
        </p:nvSpPr>
        <p:spPr>
          <a:xfrm>
            <a:off x="3353813" y="2828510"/>
            <a:ext cx="14609428" cy="8449839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251670" algn="l">
              <a:spcBef>
                <a:spcPts val="357"/>
              </a:spcBef>
            </a:pPr>
            <a:r>
              <a:rPr sz="4360" spc="-159" dirty="0">
                <a:latin typeface="Tahoma"/>
                <a:cs typeface="Tahoma"/>
              </a:rPr>
              <a:t>Newman-Girvan,</a:t>
            </a:r>
            <a:r>
              <a:rPr sz="4360" spc="40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2004</a:t>
            </a:r>
            <a:endParaRPr sz="4360" dirty="0">
              <a:latin typeface="Tahoma"/>
              <a:cs typeface="Tahoma"/>
            </a:endParaRPr>
          </a:p>
          <a:p>
            <a:pPr marL="251670" algn="l">
              <a:spcBef>
                <a:spcPts val="3840"/>
              </a:spcBef>
            </a:pPr>
            <a:r>
              <a:rPr sz="4360" b="1" spc="-159" dirty="0">
                <a:latin typeface="Gill Sans MT"/>
                <a:cs typeface="Gill Sans MT"/>
              </a:rPr>
              <a:t>Algorithm: </a:t>
            </a:r>
            <a:r>
              <a:rPr sz="4360" spc="-178" dirty="0">
                <a:latin typeface="Tahoma"/>
                <a:cs typeface="Tahoma"/>
              </a:rPr>
              <a:t>Edge</a:t>
            </a:r>
            <a:r>
              <a:rPr sz="4360" spc="-634" dirty="0">
                <a:latin typeface="Tahoma"/>
                <a:cs typeface="Tahoma"/>
              </a:rPr>
              <a:t> </a:t>
            </a:r>
            <a:r>
              <a:rPr sz="4360" spc="-238" dirty="0">
                <a:latin typeface="Tahoma"/>
                <a:cs typeface="Tahoma"/>
              </a:rPr>
              <a:t>Betweenness</a:t>
            </a:r>
            <a:endParaRPr sz="4360" dirty="0">
              <a:latin typeface="Tahoma"/>
              <a:cs typeface="Tahoma"/>
            </a:endParaRPr>
          </a:p>
          <a:p>
            <a:pPr marL="251670" algn="l">
              <a:spcBef>
                <a:spcPts val="2299"/>
              </a:spcBef>
            </a:pPr>
            <a:r>
              <a:rPr sz="4360" b="1" spc="-139" dirty="0">
                <a:latin typeface="Gill Sans MT"/>
                <a:cs typeface="Gill Sans MT"/>
              </a:rPr>
              <a:t>Input</a:t>
            </a:r>
            <a:r>
              <a:rPr sz="4360" spc="-139" dirty="0">
                <a:latin typeface="Tahoma"/>
                <a:cs typeface="Tahoma"/>
              </a:rPr>
              <a:t>: </a:t>
            </a:r>
            <a:r>
              <a:rPr sz="4360" spc="-198" dirty="0">
                <a:latin typeface="Tahoma"/>
                <a:cs typeface="Tahoma"/>
              </a:rPr>
              <a:t>graph</a:t>
            </a:r>
            <a:r>
              <a:rPr sz="4360" spc="-476" dirty="0">
                <a:latin typeface="Tahoma"/>
                <a:cs typeface="Tahoma"/>
              </a:rPr>
              <a:t> </a:t>
            </a:r>
            <a:r>
              <a:rPr sz="4360" spc="20" dirty="0">
                <a:latin typeface="Tahoma"/>
                <a:cs typeface="Tahoma"/>
              </a:rPr>
              <a:t>G(V,E)</a:t>
            </a:r>
            <a:endParaRPr sz="4360" dirty="0">
              <a:latin typeface="Tahoma"/>
              <a:cs typeface="Tahoma"/>
            </a:endParaRPr>
          </a:p>
          <a:p>
            <a:pPr marL="251670" algn="l">
              <a:spcBef>
                <a:spcPts val="1090"/>
              </a:spcBef>
            </a:pPr>
            <a:r>
              <a:rPr sz="4360" b="1" spc="-178" dirty="0">
                <a:latin typeface="Gill Sans MT"/>
                <a:cs typeface="Gill Sans MT"/>
              </a:rPr>
              <a:t>Output</a:t>
            </a:r>
            <a:r>
              <a:rPr sz="4360" spc="-178" dirty="0">
                <a:latin typeface="Tahoma"/>
                <a:cs typeface="Tahoma"/>
              </a:rPr>
              <a:t>:</a:t>
            </a:r>
            <a:r>
              <a:rPr sz="4360" spc="535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Dendrogram</a:t>
            </a:r>
            <a:r>
              <a:rPr sz="4360" spc="-139" dirty="0">
                <a:latin typeface="Tahoma"/>
                <a:cs typeface="Tahoma"/>
              </a:rPr>
              <a:t>/communities</a:t>
            </a:r>
            <a:endParaRPr sz="4360" dirty="0">
              <a:latin typeface="Tahoma"/>
              <a:cs typeface="Tahoma"/>
            </a:endParaRPr>
          </a:p>
          <a:p>
            <a:pPr marL="251670" algn="l">
              <a:spcBef>
                <a:spcPts val="1090"/>
              </a:spcBef>
            </a:pPr>
            <a:r>
              <a:rPr lang="en-US" sz="4360" b="1" spc="-139" dirty="0" smtClean="0">
                <a:latin typeface="Gill Sans MT"/>
                <a:cs typeface="Gill Sans MT"/>
              </a:rPr>
              <a:t>R</a:t>
            </a:r>
            <a:r>
              <a:rPr sz="4360" b="1" spc="-139" dirty="0" smtClean="0">
                <a:latin typeface="Gill Sans MT"/>
                <a:cs typeface="Gill Sans MT"/>
              </a:rPr>
              <a:t>epeat</a:t>
            </a:r>
            <a:r>
              <a:rPr lang="en-US" sz="4360" b="1" spc="-139" dirty="0" smtClean="0">
                <a:latin typeface="Gill Sans MT"/>
                <a:cs typeface="Gill Sans MT"/>
              </a:rPr>
              <a:t> </a:t>
            </a:r>
            <a:endParaRPr sz="4360" dirty="0">
              <a:latin typeface="Gill Sans MT"/>
              <a:cs typeface="Gill Sans MT"/>
            </a:endParaRPr>
          </a:p>
          <a:p>
            <a:pPr marL="1094763" algn="l">
              <a:spcBef>
                <a:spcPts val="139"/>
              </a:spcBef>
            </a:pPr>
            <a:r>
              <a:rPr sz="4360" spc="-139" dirty="0">
                <a:latin typeface="Tahoma"/>
                <a:cs typeface="Tahoma"/>
              </a:rPr>
              <a:t>For </a:t>
            </a:r>
            <a:r>
              <a:rPr sz="4360" spc="-59" dirty="0">
                <a:latin typeface="Tahoma"/>
                <a:cs typeface="Tahoma"/>
              </a:rPr>
              <a:t>all </a:t>
            </a:r>
            <a:r>
              <a:rPr sz="4360" i="1" spc="-436" dirty="0">
                <a:latin typeface="Trebuchet MS"/>
                <a:cs typeface="Trebuchet MS"/>
              </a:rPr>
              <a:t>e </a:t>
            </a:r>
            <a:r>
              <a:rPr sz="4360" spc="-594" dirty="0">
                <a:latin typeface="Lucida Sans Unicode"/>
                <a:cs typeface="Lucida Sans Unicode"/>
              </a:rPr>
              <a:t>∈ </a:t>
            </a:r>
            <a:r>
              <a:rPr sz="4360" i="1" spc="238" dirty="0">
                <a:latin typeface="Trebuchet MS"/>
                <a:cs typeface="Trebuchet MS"/>
              </a:rPr>
              <a:t>E </a:t>
            </a:r>
            <a:r>
              <a:rPr sz="4360" spc="-178" dirty="0">
                <a:latin typeface="Tahoma"/>
                <a:cs typeface="Tahoma"/>
              </a:rPr>
              <a:t>compute </a:t>
            </a:r>
            <a:r>
              <a:rPr sz="4360" spc="-297" dirty="0">
                <a:latin typeface="Tahoma"/>
                <a:cs typeface="Tahoma"/>
              </a:rPr>
              <a:t>edge </a:t>
            </a:r>
            <a:r>
              <a:rPr sz="4360" spc="-277" dirty="0">
                <a:latin typeface="Tahoma"/>
                <a:cs typeface="Tahoma"/>
              </a:rPr>
              <a:t>betweenness</a:t>
            </a:r>
            <a:r>
              <a:rPr sz="4360" spc="-277" dirty="0">
                <a:latin typeface="Tahoma"/>
                <a:cs typeface="Tahoma"/>
              </a:rPr>
              <a:t> </a:t>
            </a:r>
            <a:r>
              <a:rPr sz="4360" i="1" spc="119" dirty="0">
                <a:latin typeface="Trebuchet MS"/>
                <a:cs typeface="Trebuchet MS"/>
              </a:rPr>
              <a:t>C</a:t>
            </a:r>
            <a:r>
              <a:rPr sz="4756" i="1" spc="174" baseline="-13888" dirty="0">
                <a:latin typeface="Arial"/>
                <a:cs typeface="Arial"/>
              </a:rPr>
              <a:t>B</a:t>
            </a:r>
            <a:r>
              <a:rPr sz="4756" i="1" spc="-682" baseline="-13888" dirty="0">
                <a:latin typeface="Arial"/>
                <a:cs typeface="Arial"/>
              </a:rPr>
              <a:t> </a:t>
            </a:r>
            <a:r>
              <a:rPr sz="4360" spc="-119" dirty="0">
                <a:latin typeface="Tahoma"/>
                <a:cs typeface="Tahoma"/>
              </a:rPr>
              <a:t>(</a:t>
            </a:r>
            <a:r>
              <a:rPr sz="4360" i="1" spc="-119" dirty="0">
                <a:latin typeface="Trebuchet MS"/>
                <a:cs typeface="Trebuchet MS"/>
              </a:rPr>
              <a:t>e</a:t>
            </a:r>
            <a:r>
              <a:rPr sz="4360" spc="-119" dirty="0">
                <a:latin typeface="Tahoma"/>
                <a:cs typeface="Tahoma"/>
              </a:rPr>
              <a:t>);</a:t>
            </a:r>
            <a:endParaRPr sz="4360" dirty="0">
              <a:latin typeface="Tahoma"/>
              <a:cs typeface="Tahoma"/>
            </a:endParaRPr>
          </a:p>
          <a:p>
            <a:pPr marL="1094763" algn="l">
              <a:spcBef>
                <a:spcPts val="1110"/>
              </a:spcBef>
            </a:pPr>
            <a:r>
              <a:rPr sz="4360" spc="-258" dirty="0">
                <a:latin typeface="Tahoma"/>
                <a:cs typeface="Tahoma"/>
              </a:rPr>
              <a:t>remove </a:t>
            </a:r>
            <a:r>
              <a:rPr sz="4360" spc="-317" dirty="0">
                <a:latin typeface="Tahoma"/>
                <a:cs typeface="Tahoma"/>
              </a:rPr>
              <a:t>edge </a:t>
            </a:r>
            <a:r>
              <a:rPr sz="4360" i="1" spc="-178" dirty="0">
                <a:latin typeface="Trebuchet MS"/>
                <a:cs typeface="Trebuchet MS"/>
              </a:rPr>
              <a:t>e</a:t>
            </a:r>
            <a:r>
              <a:rPr sz="4756" i="1" spc="-266" baseline="-10416" dirty="0">
                <a:latin typeface="Arial"/>
                <a:cs typeface="Arial"/>
              </a:rPr>
              <a:t>i </a:t>
            </a:r>
            <a:r>
              <a:rPr sz="4360" spc="-99" dirty="0">
                <a:latin typeface="Tahoma"/>
                <a:cs typeface="Tahoma"/>
              </a:rPr>
              <a:t>with </a:t>
            </a:r>
            <a:r>
              <a:rPr sz="4360" spc="-178" dirty="0">
                <a:latin typeface="Tahoma"/>
                <a:cs typeface="Tahoma"/>
              </a:rPr>
              <a:t>largest </a:t>
            </a:r>
            <a:r>
              <a:rPr sz="4360" i="1" spc="119" dirty="0">
                <a:latin typeface="Trebuchet MS"/>
                <a:cs typeface="Trebuchet MS"/>
              </a:rPr>
              <a:t>C</a:t>
            </a:r>
            <a:r>
              <a:rPr sz="4756" i="1" spc="174" baseline="-13888" dirty="0">
                <a:latin typeface="Arial"/>
                <a:cs typeface="Arial"/>
              </a:rPr>
              <a:t>B </a:t>
            </a:r>
            <a:r>
              <a:rPr sz="4360" spc="-119" dirty="0">
                <a:latin typeface="Tahoma"/>
                <a:cs typeface="Tahoma"/>
              </a:rPr>
              <a:t>(</a:t>
            </a:r>
            <a:r>
              <a:rPr sz="4360" i="1" spc="-119" dirty="0">
                <a:latin typeface="Trebuchet MS"/>
                <a:cs typeface="Trebuchet MS"/>
              </a:rPr>
              <a:t>e</a:t>
            </a:r>
            <a:r>
              <a:rPr sz="4756" i="1" spc="-174" baseline="-10416" dirty="0">
                <a:latin typeface="Arial"/>
                <a:cs typeface="Arial"/>
              </a:rPr>
              <a:t>i</a:t>
            </a:r>
            <a:r>
              <a:rPr sz="4756" i="1" spc="-174" baseline="-10416" dirty="0">
                <a:latin typeface="Arial"/>
                <a:cs typeface="Arial"/>
              </a:rPr>
              <a:t> </a:t>
            </a:r>
            <a:r>
              <a:rPr sz="4360" dirty="0">
                <a:latin typeface="Tahoma"/>
                <a:cs typeface="Tahoma"/>
              </a:rPr>
              <a:t>)</a:t>
            </a:r>
            <a:r>
              <a:rPr sz="4360" spc="-832" dirty="0">
                <a:latin typeface="Tahoma"/>
                <a:cs typeface="Tahoma"/>
              </a:rPr>
              <a:t> </a:t>
            </a:r>
            <a:r>
              <a:rPr sz="4360" spc="-357" dirty="0">
                <a:latin typeface="Tahoma"/>
                <a:cs typeface="Tahoma"/>
              </a:rPr>
              <a:t>;</a:t>
            </a:r>
            <a:endParaRPr sz="4360" dirty="0">
              <a:latin typeface="Tahoma"/>
              <a:cs typeface="Tahoma"/>
            </a:endParaRPr>
          </a:p>
          <a:p>
            <a:pPr marL="249153" algn="l">
              <a:spcBef>
                <a:spcPts val="1486"/>
              </a:spcBef>
            </a:pPr>
            <a:r>
              <a:rPr sz="4360" b="1" spc="-99" dirty="0">
                <a:latin typeface="Gill Sans MT"/>
                <a:cs typeface="Gill Sans MT"/>
              </a:rPr>
              <a:t>until </a:t>
            </a:r>
            <a:r>
              <a:rPr sz="4360" i="1" spc="-238" dirty="0">
                <a:latin typeface="Trebuchet MS"/>
                <a:cs typeface="Trebuchet MS"/>
              </a:rPr>
              <a:t>edges</a:t>
            </a:r>
            <a:r>
              <a:rPr sz="4360" i="1" spc="416" dirty="0">
                <a:latin typeface="Trebuchet MS"/>
                <a:cs typeface="Trebuchet MS"/>
              </a:rPr>
              <a:t> </a:t>
            </a:r>
            <a:r>
              <a:rPr sz="4360" i="1" spc="-317" dirty="0">
                <a:latin typeface="Trebuchet MS"/>
                <a:cs typeface="Trebuchet MS"/>
              </a:rPr>
              <a:t>left</a:t>
            </a:r>
            <a:r>
              <a:rPr sz="4360" spc="-317" dirty="0">
                <a:latin typeface="Tahoma"/>
                <a:cs typeface="Tahoma"/>
              </a:rPr>
              <a:t>;</a:t>
            </a:r>
            <a:endParaRPr sz="4360" dirty="0">
              <a:latin typeface="Tahoma"/>
              <a:cs typeface="Tahoma"/>
            </a:endParaRPr>
          </a:p>
          <a:p>
            <a:pPr marL="251670" marR="70467" algn="l">
              <a:lnSpc>
                <a:spcPct val="102600"/>
              </a:lnSpc>
              <a:spcBef>
                <a:spcPts val="1942"/>
              </a:spcBef>
            </a:pPr>
            <a:r>
              <a:rPr sz="4360" spc="-258" dirty="0">
                <a:latin typeface="Tahoma"/>
                <a:cs typeface="Tahoma"/>
              </a:rPr>
              <a:t>If </a:t>
            </a:r>
            <a:r>
              <a:rPr sz="4360" spc="-99" dirty="0">
                <a:latin typeface="Tahoma"/>
                <a:cs typeface="Tahoma"/>
              </a:rPr>
              <a:t>bi-partition, </a:t>
            </a:r>
            <a:r>
              <a:rPr sz="4360" spc="-178" dirty="0">
                <a:latin typeface="Tahoma"/>
                <a:cs typeface="Tahoma"/>
              </a:rPr>
              <a:t>then </a:t>
            </a:r>
            <a:r>
              <a:rPr sz="4360" spc="-159" dirty="0">
                <a:latin typeface="Tahoma"/>
                <a:cs typeface="Tahoma"/>
              </a:rPr>
              <a:t>stop </a:t>
            </a:r>
            <a:r>
              <a:rPr sz="4360" spc="-277" dirty="0">
                <a:latin typeface="Tahoma"/>
                <a:cs typeface="Tahoma"/>
              </a:rPr>
              <a:t>when </a:t>
            </a:r>
            <a:r>
              <a:rPr sz="4360" spc="-198" dirty="0">
                <a:latin typeface="Tahoma"/>
                <a:cs typeface="Tahoma"/>
              </a:rPr>
              <a:t>graph </a:t>
            </a:r>
            <a:r>
              <a:rPr sz="4360" spc="-99" dirty="0">
                <a:latin typeface="Tahoma"/>
                <a:cs typeface="Tahoma"/>
              </a:rPr>
              <a:t>splits in </a:t>
            </a:r>
            <a:r>
              <a:rPr sz="4360" spc="-238" dirty="0">
                <a:latin typeface="Tahoma"/>
                <a:cs typeface="Tahoma"/>
              </a:rPr>
              <a:t>two </a:t>
            </a:r>
            <a:r>
              <a:rPr sz="4360" spc="-178" dirty="0">
                <a:latin typeface="Tahoma"/>
                <a:cs typeface="Tahoma"/>
              </a:rPr>
              <a:t>components  </a:t>
            </a:r>
            <a:r>
              <a:rPr sz="4360" spc="-139" dirty="0">
                <a:latin typeface="Tahoma"/>
                <a:cs typeface="Tahoma"/>
              </a:rPr>
              <a:t>(check </a:t>
            </a:r>
            <a:r>
              <a:rPr sz="4360" spc="-178" dirty="0">
                <a:latin typeface="Tahoma"/>
                <a:cs typeface="Tahoma"/>
              </a:rPr>
              <a:t>for</a:t>
            </a:r>
            <a:r>
              <a:rPr sz="4360" spc="277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connectedness)</a:t>
            </a:r>
            <a:endParaRPr sz="436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41065744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505130" y="3359459"/>
            <a:ext cx="5831239" cy="9300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2426184" y="331583"/>
            <a:ext cx="18074074" cy="940424"/>
          </a:xfrm>
        </p:spPr>
        <p:txBody>
          <a:bodyPr>
            <a:normAutofit fontScale="90000"/>
          </a:bodyPr>
          <a:lstStyle/>
          <a:p>
            <a:pPr marL="50334">
              <a:spcBef>
                <a:spcPts val="535"/>
              </a:spcBef>
            </a:pPr>
            <a:r>
              <a:rPr lang="en-US" sz="9600" b="0" spc="-198" dirty="0">
                <a:solidFill>
                  <a:srgbClr val="FFFFFF"/>
                </a:solidFill>
                <a:latin typeface="Tahoma"/>
                <a:cs typeface="Tahoma"/>
              </a:rPr>
              <a:t>Edge</a:t>
            </a:r>
            <a:r>
              <a:rPr lang="en-US" sz="9600" b="0" spc="9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9600" b="0" spc="-337" dirty="0" err="1">
                <a:solidFill>
                  <a:srgbClr val="FFFFFF"/>
                </a:solidFill>
                <a:latin typeface="Tahoma"/>
                <a:cs typeface="Tahoma"/>
              </a:rPr>
              <a:t>betweenness</a:t>
            </a:r>
            <a:r>
              <a:rPr lang="en-US" sz="9600" b="0" dirty="0">
                <a:latin typeface="Tahoma"/>
                <a:cs typeface="Tahoma"/>
              </a:rPr>
              <a:t/>
            </a:r>
            <a:br>
              <a:rPr lang="en-US" sz="9600" b="0" dirty="0">
                <a:latin typeface="Tahoma"/>
                <a:cs typeface="Tahoma"/>
              </a:rPr>
            </a:br>
            <a:r>
              <a:rPr lang="en-US" sz="7200" b="0" spc="-119" dirty="0">
                <a:latin typeface="Tahoma"/>
                <a:cs typeface="Tahoma"/>
              </a:rPr>
              <a:t>Hierarchical </a:t>
            </a:r>
            <a:r>
              <a:rPr lang="en-US" sz="7200" b="0" spc="-139" dirty="0">
                <a:latin typeface="Tahoma"/>
                <a:cs typeface="Tahoma"/>
              </a:rPr>
              <a:t>algorithm,</a:t>
            </a:r>
            <a:r>
              <a:rPr lang="en-US" sz="7200" b="0" spc="258" dirty="0">
                <a:latin typeface="Tahoma"/>
                <a:cs typeface="Tahoma"/>
              </a:rPr>
              <a:t> </a:t>
            </a:r>
            <a:r>
              <a:rPr lang="en-US" sz="7200" b="0" spc="-218" dirty="0" err="1">
                <a:latin typeface="Tahoma"/>
                <a:cs typeface="Tahoma"/>
              </a:rPr>
              <a:t>dendrogram</a:t>
            </a:r>
            <a:r>
              <a:rPr lang="en-US" sz="7200" b="0" dirty="0">
                <a:latin typeface="Tahoma"/>
                <a:cs typeface="Tahoma"/>
              </a:rPr>
              <a:t/>
            </a:r>
            <a:br>
              <a:rPr lang="en-US" sz="7200" b="0" dirty="0">
                <a:latin typeface="Tahoma"/>
                <a:cs typeface="Tahoma"/>
              </a:rPr>
            </a:br>
            <a:endParaRPr lang="ru-RU" b="0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>
          <a:xfrm>
            <a:off x="2426184" y="1304665"/>
            <a:ext cx="7809197" cy="9144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332323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128770" y="3452659"/>
            <a:ext cx="8375767" cy="8375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>
          <a:xfrm>
            <a:off x="2426185" y="1304665"/>
            <a:ext cx="8576112" cy="914400"/>
          </a:xfrm>
        </p:spPr>
        <p:txBody>
          <a:bodyPr>
            <a:noAutofit/>
          </a:bodyPr>
          <a:lstStyle/>
          <a:p>
            <a:r>
              <a:rPr lang="en-US" b="0" spc="-139" dirty="0">
                <a:latin typeface="Tahoma"/>
                <a:cs typeface="Tahoma"/>
              </a:rPr>
              <a:t>Zachary </a:t>
            </a:r>
            <a:r>
              <a:rPr lang="en-US" b="0" spc="-198" dirty="0">
                <a:latin typeface="Tahoma"/>
                <a:cs typeface="Tahoma"/>
              </a:rPr>
              <a:t>karate</a:t>
            </a:r>
            <a:r>
              <a:rPr lang="en-US" b="0" spc="218" dirty="0">
                <a:latin typeface="Tahoma"/>
                <a:cs typeface="Tahoma"/>
              </a:rPr>
              <a:t> </a:t>
            </a:r>
            <a:r>
              <a:rPr lang="en-US" b="0" spc="-119" dirty="0" smtClean="0">
                <a:latin typeface="Tahoma"/>
                <a:cs typeface="Tahoma"/>
              </a:rPr>
              <a:t>club</a:t>
            </a:r>
            <a:endParaRPr lang="en-US" b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37723042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74606" y="2974837"/>
            <a:ext cx="8750707" cy="8750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 marL="50334">
              <a:spcBef>
                <a:spcPts val="535"/>
              </a:spcBef>
            </a:pPr>
            <a:r>
              <a:rPr lang="en-US" b="0" spc="-139" dirty="0" smtClean="0">
                <a:latin typeface="Tahoma"/>
                <a:cs typeface="Tahoma"/>
              </a:rPr>
              <a:t>Zachary </a:t>
            </a:r>
            <a:r>
              <a:rPr lang="en-US" b="0" spc="-198" dirty="0">
                <a:latin typeface="Tahoma"/>
                <a:cs typeface="Tahoma"/>
              </a:rPr>
              <a:t>karate</a:t>
            </a:r>
            <a:r>
              <a:rPr lang="en-US" b="0" spc="218" dirty="0">
                <a:latin typeface="Tahoma"/>
                <a:cs typeface="Tahoma"/>
              </a:rPr>
              <a:t> </a:t>
            </a:r>
            <a:r>
              <a:rPr lang="en-US" b="0" spc="-119" dirty="0" smtClean="0">
                <a:latin typeface="Tahoma"/>
                <a:cs typeface="Tahoma"/>
              </a:rPr>
              <a:t>club</a:t>
            </a:r>
            <a:endParaRPr lang="en-US" b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37007519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ru-RU" sz="2880" dirty="0"/>
              <a:t>Методология зернового приращения акторов</a:t>
            </a:r>
            <a:endParaRPr lang="ru-RU" sz="2880" dirty="0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05761"/>
              </p:ext>
            </p:extLst>
          </p:nvPr>
        </p:nvGraphicFramePr>
        <p:xfrm>
          <a:off x="3278133" y="3169068"/>
          <a:ext cx="18304387" cy="888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4" imgW="11644200" imgH="5676120" progId="">
                  <p:embed/>
                </p:oleObj>
              </mc:Choice>
              <mc:Fallback>
                <p:oleObj r:id="rId4" imgW="11644200" imgH="5676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8133" y="3169068"/>
                        <a:ext cx="18304387" cy="8883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228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902521" y="2916123"/>
            <a:ext cx="8863974" cy="8863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0334">
              <a:spcBef>
                <a:spcPts val="535"/>
              </a:spcBef>
            </a:pPr>
            <a:r>
              <a:rPr lang="en-US" b="0" spc="-139" dirty="0">
                <a:latin typeface="Tahoma"/>
                <a:cs typeface="Tahoma"/>
              </a:rPr>
              <a:t>Zachary </a:t>
            </a:r>
            <a:r>
              <a:rPr lang="en-US" b="0" spc="-198" dirty="0">
                <a:latin typeface="Tahoma"/>
                <a:cs typeface="Tahoma"/>
              </a:rPr>
              <a:t>karate</a:t>
            </a:r>
            <a:r>
              <a:rPr lang="en-US" b="0" spc="218" dirty="0">
                <a:latin typeface="Tahoma"/>
                <a:cs typeface="Tahoma"/>
              </a:rPr>
              <a:t> </a:t>
            </a:r>
            <a:r>
              <a:rPr lang="en-US" b="0" spc="-119" dirty="0">
                <a:latin typeface="Tahoma"/>
                <a:cs typeface="Tahoma"/>
              </a:rPr>
              <a:t>club</a:t>
            </a:r>
            <a:endParaRPr lang="en-US" b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7237592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1" y="237316"/>
            <a:ext cx="539076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Edge</a:t>
            </a:r>
            <a:r>
              <a:rPr sz="5549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337" dirty="0">
                <a:solidFill>
                  <a:srgbClr val="FFFFFF"/>
                </a:solidFill>
                <a:latin typeface="Tahoma"/>
                <a:cs typeface="Tahoma"/>
              </a:rPr>
              <a:t>betweenness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4929" y="2808414"/>
            <a:ext cx="12170768" cy="797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score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282101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066499" y="3751426"/>
            <a:ext cx="8844812" cy="8844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2" name="object 2"/>
          <p:cNvSpPr txBox="1"/>
          <p:nvPr/>
        </p:nvSpPr>
        <p:spPr>
          <a:xfrm>
            <a:off x="3434091" y="237316"/>
            <a:ext cx="539076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Edge</a:t>
            </a:r>
            <a:r>
              <a:rPr sz="5549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337" dirty="0">
                <a:solidFill>
                  <a:srgbClr val="FFFFFF"/>
                </a:solidFill>
                <a:latin typeface="Tahoma"/>
                <a:cs typeface="Tahoma"/>
              </a:rPr>
              <a:t>betweenness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2153" y="2804368"/>
            <a:ext cx="9034943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198" dirty="0">
                <a:latin typeface="Tahoma"/>
                <a:cs typeface="Tahoma"/>
              </a:rPr>
              <a:t>best: </a:t>
            </a:r>
            <a:r>
              <a:rPr sz="4360" spc="-159" dirty="0">
                <a:latin typeface="Tahoma"/>
                <a:cs typeface="Tahoma"/>
              </a:rPr>
              <a:t>clusters </a:t>
            </a:r>
            <a:r>
              <a:rPr sz="4360" spc="178" dirty="0">
                <a:latin typeface="Tahoma"/>
                <a:cs typeface="Tahoma"/>
              </a:rPr>
              <a:t>= </a:t>
            </a:r>
            <a:r>
              <a:rPr sz="4360" spc="-178" dirty="0">
                <a:latin typeface="Tahoma"/>
                <a:cs typeface="Tahoma"/>
              </a:rPr>
              <a:t>6, </a:t>
            </a:r>
            <a:r>
              <a:rPr sz="4360" spc="-139" dirty="0">
                <a:latin typeface="Tahoma"/>
                <a:cs typeface="Tahoma"/>
              </a:rPr>
              <a:t>modularity </a:t>
            </a:r>
            <a:r>
              <a:rPr sz="4360" spc="178" dirty="0">
                <a:latin typeface="Tahoma"/>
                <a:cs typeface="Tahoma"/>
              </a:rPr>
              <a:t>=</a:t>
            </a:r>
            <a:r>
              <a:rPr sz="4360" spc="139" dirty="0">
                <a:latin typeface="Tahoma"/>
                <a:cs typeface="Tahoma"/>
              </a:rPr>
              <a:t> </a:t>
            </a:r>
            <a:r>
              <a:rPr sz="4360" spc="-258" dirty="0">
                <a:latin typeface="Tahoma"/>
                <a:cs typeface="Tahoma"/>
              </a:rPr>
              <a:t>0</a:t>
            </a:r>
            <a:r>
              <a:rPr sz="4360" i="1" spc="-258" dirty="0">
                <a:latin typeface="Verdana"/>
                <a:cs typeface="Verdana"/>
              </a:rPr>
              <a:t>.</a:t>
            </a:r>
            <a:r>
              <a:rPr sz="4360" spc="-258" dirty="0">
                <a:latin typeface="Tahoma"/>
                <a:cs typeface="Tahoma"/>
              </a:rPr>
              <a:t>345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2426184" y="1304665"/>
            <a:ext cx="9402022" cy="9144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2277214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229816" y="3731598"/>
            <a:ext cx="13898249" cy="7230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515082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237317"/>
            <a:ext cx="6105508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99" dirty="0">
                <a:solidFill>
                  <a:srgbClr val="FFFFFF"/>
                </a:solidFill>
                <a:latin typeface="Tahoma"/>
                <a:cs typeface="Tahoma"/>
              </a:rPr>
              <a:t>Spectral </a:t>
            </a:r>
            <a:r>
              <a:rPr sz="5549" spc="-119" dirty="0">
                <a:solidFill>
                  <a:srgbClr val="FFFFFF"/>
                </a:solidFill>
                <a:latin typeface="Tahoma"/>
                <a:cs typeface="Tahoma"/>
              </a:rPr>
              <a:t>partitioning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1023" y="3593945"/>
            <a:ext cx="13521481" cy="7207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10379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184" y="228879"/>
            <a:ext cx="15609094" cy="1145833"/>
          </a:xfrm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99" dirty="0"/>
              <a:t>Spectral </a:t>
            </a:r>
            <a:r>
              <a:rPr spc="-159" dirty="0"/>
              <a:t>modularity</a:t>
            </a:r>
            <a:r>
              <a:rPr spc="258" dirty="0"/>
              <a:t> </a:t>
            </a:r>
            <a:r>
              <a:rPr spc="-139" dirty="0"/>
              <a:t>maximization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3605483" y="3709457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/>
            <a:endParaRPr sz="19817"/>
          </a:p>
        </p:txBody>
      </p:sp>
      <p:sp>
        <p:nvSpPr>
          <p:cNvPr id="4" name="object 4"/>
          <p:cNvSpPr/>
          <p:nvPr/>
        </p:nvSpPr>
        <p:spPr>
          <a:xfrm>
            <a:off x="3605483" y="3950208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/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3555149" y="2820760"/>
            <a:ext cx="15022166" cy="4464325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 algn="l">
              <a:spcBef>
                <a:spcPts val="357"/>
              </a:spcBef>
            </a:pPr>
            <a:r>
              <a:rPr sz="4360" spc="139" dirty="0">
                <a:latin typeface="Tahoma"/>
                <a:cs typeface="Tahoma"/>
              </a:rPr>
              <a:t>M. </a:t>
            </a:r>
            <a:r>
              <a:rPr sz="4360" spc="-198" dirty="0">
                <a:latin typeface="Tahoma"/>
                <a:cs typeface="Tahoma"/>
              </a:rPr>
              <a:t>Newman,</a:t>
            </a:r>
            <a:r>
              <a:rPr sz="4360" spc="-20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2006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3840"/>
              </a:spcBef>
            </a:pPr>
            <a:r>
              <a:rPr sz="4360" b="1" spc="-159" dirty="0">
                <a:latin typeface="Gill Sans MT"/>
                <a:cs typeface="Gill Sans MT"/>
              </a:rPr>
              <a:t>Algorithm: </a:t>
            </a:r>
            <a:r>
              <a:rPr sz="4360" spc="-99" dirty="0">
                <a:latin typeface="Tahoma"/>
                <a:cs typeface="Tahoma"/>
              </a:rPr>
              <a:t>Spectral </a:t>
            </a:r>
            <a:r>
              <a:rPr sz="4360" spc="-139" dirty="0">
                <a:latin typeface="Tahoma"/>
                <a:cs typeface="Tahoma"/>
              </a:rPr>
              <a:t>modularity maximization: </a:t>
            </a:r>
            <a:r>
              <a:rPr sz="4360" spc="-258" dirty="0">
                <a:latin typeface="Tahoma"/>
                <a:cs typeface="Tahoma"/>
              </a:rPr>
              <a:t>two-way</a:t>
            </a:r>
            <a:r>
              <a:rPr sz="4360" spc="-535" dirty="0">
                <a:latin typeface="Tahoma"/>
                <a:cs typeface="Tahoma"/>
              </a:rPr>
              <a:t> </a:t>
            </a:r>
            <a:r>
              <a:rPr sz="4360" spc="-99" dirty="0">
                <a:latin typeface="Tahoma"/>
                <a:cs typeface="Tahoma"/>
              </a:rPr>
              <a:t>partition</a:t>
            </a:r>
            <a:endParaRPr sz="4360" dirty="0">
              <a:latin typeface="Tahoma"/>
              <a:cs typeface="Tahoma"/>
            </a:endParaRPr>
          </a:p>
          <a:p>
            <a:pPr marL="50334" marR="7527436" algn="l">
              <a:lnSpc>
                <a:spcPct val="121000"/>
              </a:lnSpc>
              <a:spcBef>
                <a:spcPts val="1189"/>
              </a:spcBef>
            </a:pPr>
            <a:r>
              <a:rPr sz="4360" b="1" spc="-139" dirty="0">
                <a:latin typeface="Gill Sans MT"/>
                <a:cs typeface="Gill Sans MT"/>
              </a:rPr>
              <a:t>Input</a:t>
            </a:r>
            <a:r>
              <a:rPr sz="4360" spc="-139" dirty="0">
                <a:latin typeface="Tahoma"/>
                <a:cs typeface="Tahoma"/>
              </a:rPr>
              <a:t>: </a:t>
            </a:r>
            <a:r>
              <a:rPr sz="4360" spc="-198" dirty="0">
                <a:latin typeface="Tahoma"/>
                <a:cs typeface="Tahoma"/>
              </a:rPr>
              <a:t>adjacency </a:t>
            </a:r>
            <a:r>
              <a:rPr sz="4360" spc="-99" dirty="0">
                <a:latin typeface="Tahoma"/>
                <a:cs typeface="Tahoma"/>
              </a:rPr>
              <a:t>matrix </a:t>
            </a:r>
            <a:r>
              <a:rPr sz="4360" b="1" spc="-238" dirty="0">
                <a:latin typeface="Gill Sans MT"/>
                <a:cs typeface="Gill Sans MT"/>
              </a:rPr>
              <a:t>A  </a:t>
            </a:r>
            <a:r>
              <a:rPr sz="4360" b="1" spc="-178" dirty="0">
                <a:latin typeface="Gill Sans MT"/>
                <a:cs typeface="Gill Sans MT"/>
              </a:rPr>
              <a:t>Output</a:t>
            </a:r>
            <a:r>
              <a:rPr sz="4360" spc="-178" dirty="0">
                <a:latin typeface="Tahoma"/>
                <a:cs typeface="Tahoma"/>
              </a:rPr>
              <a:t>: class </a:t>
            </a:r>
            <a:r>
              <a:rPr sz="4360" spc="-119" dirty="0">
                <a:latin typeface="Tahoma"/>
                <a:cs typeface="Tahoma"/>
              </a:rPr>
              <a:t>indicator </a:t>
            </a:r>
            <a:r>
              <a:rPr sz="4360" spc="-178" dirty="0">
                <a:latin typeface="Tahoma"/>
                <a:cs typeface="Tahoma"/>
              </a:rPr>
              <a:t>vector </a:t>
            </a:r>
            <a:r>
              <a:rPr sz="4360" b="1" spc="-59" dirty="0">
                <a:latin typeface="Gill Sans MT"/>
                <a:cs typeface="Gill Sans MT"/>
              </a:rPr>
              <a:t>s  </a:t>
            </a:r>
            <a:r>
              <a:rPr sz="4360" spc="-178" dirty="0">
                <a:latin typeface="Tahoma"/>
                <a:cs typeface="Tahoma"/>
              </a:rPr>
              <a:t>compute </a:t>
            </a:r>
            <a:r>
              <a:rPr sz="4360" b="1" spc="-119" dirty="0">
                <a:latin typeface="Gill Sans MT"/>
                <a:cs typeface="Gill Sans MT"/>
              </a:rPr>
              <a:t>k </a:t>
            </a:r>
            <a:r>
              <a:rPr sz="4360" spc="178" dirty="0">
                <a:latin typeface="Tahoma"/>
                <a:cs typeface="Tahoma"/>
              </a:rPr>
              <a:t>= </a:t>
            </a:r>
            <a:r>
              <a:rPr sz="4360" i="1" spc="-218" dirty="0">
                <a:latin typeface="Trebuchet MS"/>
                <a:cs typeface="Trebuchet MS"/>
              </a:rPr>
              <a:t>deg</a:t>
            </a:r>
            <a:r>
              <a:rPr sz="4360" i="1" spc="-892" dirty="0">
                <a:latin typeface="Trebuchet MS"/>
                <a:cs typeface="Trebuchet MS"/>
              </a:rPr>
              <a:t> </a:t>
            </a:r>
            <a:r>
              <a:rPr sz="4360" spc="-159" dirty="0">
                <a:latin typeface="Tahoma"/>
                <a:cs typeface="Tahoma"/>
              </a:rPr>
              <a:t>(</a:t>
            </a:r>
            <a:r>
              <a:rPr sz="4360" b="1" spc="-159" dirty="0">
                <a:latin typeface="Gill Sans MT"/>
                <a:cs typeface="Gill Sans MT"/>
              </a:rPr>
              <a:t>A</a:t>
            </a:r>
            <a:r>
              <a:rPr sz="4360" spc="-159" dirty="0">
                <a:latin typeface="Tahoma"/>
                <a:cs typeface="Tahoma"/>
              </a:rPr>
              <a:t>);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71499" y="7730384"/>
            <a:ext cx="654341" cy="53623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 algn="l">
              <a:spcBef>
                <a:spcPts val="377"/>
              </a:spcBef>
            </a:pPr>
            <a:r>
              <a:rPr sz="3171" spc="-357" dirty="0">
                <a:latin typeface="Verdana"/>
                <a:cs typeface="Verdana"/>
              </a:rPr>
              <a:t>2</a:t>
            </a:r>
            <a:r>
              <a:rPr sz="3171" i="1" spc="20" dirty="0">
                <a:latin typeface="Arial"/>
                <a:cs typeface="Arial"/>
              </a:rPr>
              <a:t>m</a:t>
            </a:r>
            <a:endParaRPr sz="317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1501" y="7341806"/>
            <a:ext cx="1593069" cy="53623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 algn="l">
              <a:spcBef>
                <a:spcPts val="377"/>
              </a:spcBef>
              <a:tabLst>
                <a:tab pos="1250798" algn="l"/>
              </a:tabLst>
            </a:pPr>
            <a:r>
              <a:rPr sz="4756" u="sng" spc="-28" baseline="347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756" u="sng" spc="-353" baseline="347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756" u="sng" spc="-535" baseline="3472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1</a:t>
            </a:r>
            <a:r>
              <a:rPr sz="4756" u="sng" spc="353" baseline="3472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4756" baseline="3472" dirty="0">
                <a:latin typeface="Verdana"/>
                <a:cs typeface="Verdana"/>
              </a:rPr>
              <a:t>	</a:t>
            </a:r>
            <a:r>
              <a:rPr sz="3171" i="1" spc="337" dirty="0">
                <a:latin typeface="Arial"/>
                <a:cs typeface="Arial"/>
              </a:rPr>
              <a:t>T</a:t>
            </a:r>
            <a:endParaRPr sz="317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5147" y="7393147"/>
            <a:ext cx="6241409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 algn="l">
              <a:spcBef>
                <a:spcPts val="357"/>
              </a:spcBef>
              <a:tabLst>
                <a:tab pos="5083725" algn="l"/>
              </a:tabLst>
            </a:pPr>
            <a:r>
              <a:rPr sz="4360" spc="-178" dirty="0">
                <a:latin typeface="Tahoma"/>
                <a:cs typeface="Tahoma"/>
              </a:rPr>
              <a:t>compute </a:t>
            </a:r>
            <a:r>
              <a:rPr sz="4360" b="1" spc="119" dirty="0">
                <a:latin typeface="Gill Sans MT"/>
                <a:cs typeface="Gill Sans MT"/>
              </a:rPr>
              <a:t>B </a:t>
            </a:r>
            <a:r>
              <a:rPr sz="4360" spc="178" dirty="0">
                <a:latin typeface="Tahoma"/>
                <a:cs typeface="Tahoma"/>
              </a:rPr>
              <a:t>=</a:t>
            </a:r>
            <a:r>
              <a:rPr sz="4360" dirty="0">
                <a:latin typeface="Tahoma"/>
                <a:cs typeface="Tahoma"/>
              </a:rPr>
              <a:t> </a:t>
            </a:r>
            <a:r>
              <a:rPr sz="4360" b="1" spc="-238" dirty="0">
                <a:latin typeface="Gill Sans MT"/>
                <a:cs typeface="Gill Sans MT"/>
              </a:rPr>
              <a:t>A </a:t>
            </a:r>
            <a:r>
              <a:rPr sz="4360" spc="-119" dirty="0">
                <a:latin typeface="Lucida Sans Unicode"/>
                <a:cs typeface="Lucida Sans Unicode"/>
              </a:rPr>
              <a:t>−	</a:t>
            </a:r>
            <a:r>
              <a:rPr sz="4360" b="1" spc="-119" dirty="0">
                <a:latin typeface="Gill Sans MT"/>
                <a:cs typeface="Gill Sans MT"/>
              </a:rPr>
              <a:t>kk</a:t>
            </a:r>
            <a:r>
              <a:rPr sz="4360" b="1" spc="258" dirty="0">
                <a:latin typeface="Gill Sans MT"/>
                <a:cs typeface="Gill Sans MT"/>
              </a:rPr>
              <a:t> </a:t>
            </a:r>
            <a:r>
              <a:rPr sz="4360" spc="-357" dirty="0">
                <a:latin typeface="Tahoma"/>
                <a:cs typeface="Tahoma"/>
              </a:rPr>
              <a:t>;</a:t>
            </a:r>
            <a:endParaRPr sz="436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54481" y="8052060"/>
            <a:ext cx="9399864" cy="1674475"/>
          </a:xfrm>
          <a:prstGeom prst="rect">
            <a:avLst/>
          </a:prstGeom>
        </p:spPr>
        <p:txBody>
          <a:bodyPr vert="horz" wrap="square" lIns="0" tIns="50334" rIns="0" bIns="0" rtlCol="0">
            <a:spAutoFit/>
          </a:bodyPr>
          <a:lstStyle/>
          <a:p>
            <a:pPr marL="151002" marR="120801" algn="l">
              <a:lnSpc>
                <a:spcPct val="121000"/>
              </a:lnSpc>
              <a:spcBef>
                <a:spcPts val="396"/>
              </a:spcBef>
            </a:pPr>
            <a:r>
              <a:rPr sz="4360" spc="-218" dirty="0">
                <a:latin typeface="Tahoma"/>
                <a:cs typeface="Tahoma"/>
              </a:rPr>
              <a:t>solve </a:t>
            </a:r>
            <a:r>
              <a:rPr sz="4360" spc="-178" dirty="0">
                <a:latin typeface="Tahoma"/>
                <a:cs typeface="Tahoma"/>
              </a:rPr>
              <a:t>for </a:t>
            </a:r>
            <a:r>
              <a:rPr sz="4360" spc="-159" dirty="0">
                <a:latin typeface="Tahoma"/>
                <a:cs typeface="Tahoma"/>
              </a:rPr>
              <a:t>maximal </a:t>
            </a:r>
            <a:r>
              <a:rPr sz="4360" spc="-198" dirty="0">
                <a:latin typeface="Tahoma"/>
                <a:cs typeface="Tahoma"/>
              </a:rPr>
              <a:t>eigenvector </a:t>
            </a:r>
            <a:r>
              <a:rPr sz="4360" b="1" spc="-59" dirty="0">
                <a:latin typeface="Gill Sans MT"/>
                <a:cs typeface="Gill Sans MT"/>
              </a:rPr>
              <a:t>Bx </a:t>
            </a:r>
            <a:r>
              <a:rPr sz="4360" spc="178" dirty="0">
                <a:latin typeface="Tahoma"/>
                <a:cs typeface="Tahoma"/>
              </a:rPr>
              <a:t>= </a:t>
            </a:r>
            <a:r>
              <a:rPr sz="4360" i="1" spc="-238" dirty="0">
                <a:latin typeface="Verdana"/>
                <a:cs typeface="Verdana"/>
              </a:rPr>
              <a:t>λ</a:t>
            </a:r>
            <a:r>
              <a:rPr sz="4360" b="1" spc="-238" dirty="0">
                <a:latin typeface="Gill Sans MT"/>
                <a:cs typeface="Gill Sans MT"/>
              </a:rPr>
              <a:t>x</a:t>
            </a:r>
            <a:r>
              <a:rPr sz="4360" spc="-238" dirty="0">
                <a:latin typeface="Tahoma"/>
                <a:cs typeface="Tahoma"/>
              </a:rPr>
              <a:t>;  </a:t>
            </a:r>
            <a:r>
              <a:rPr sz="4360" spc="-198" dirty="0">
                <a:latin typeface="Tahoma"/>
                <a:cs typeface="Tahoma"/>
              </a:rPr>
              <a:t>set </a:t>
            </a:r>
            <a:r>
              <a:rPr sz="4360" b="1" spc="-59" dirty="0">
                <a:latin typeface="Gill Sans MT"/>
                <a:cs typeface="Gill Sans MT"/>
              </a:rPr>
              <a:t>s </a:t>
            </a:r>
            <a:r>
              <a:rPr sz="4360" spc="178" dirty="0">
                <a:latin typeface="Tahoma"/>
                <a:cs typeface="Tahoma"/>
              </a:rPr>
              <a:t>= </a:t>
            </a:r>
            <a:r>
              <a:rPr sz="4360" i="1" spc="-119" dirty="0">
                <a:latin typeface="Trebuchet MS"/>
                <a:cs typeface="Trebuchet MS"/>
              </a:rPr>
              <a:t>sign</a:t>
            </a:r>
            <a:r>
              <a:rPr sz="4360" spc="-119" dirty="0">
                <a:latin typeface="Tahoma"/>
                <a:cs typeface="Tahoma"/>
              </a:rPr>
              <a:t>(</a:t>
            </a:r>
            <a:r>
              <a:rPr sz="4360" b="1" spc="-119" dirty="0">
                <a:latin typeface="Gill Sans MT"/>
                <a:cs typeface="Gill Sans MT"/>
              </a:rPr>
              <a:t>x</a:t>
            </a:r>
            <a:r>
              <a:rPr sz="4756" i="1" spc="-174" baseline="-10416" dirty="0">
                <a:latin typeface="Arial"/>
                <a:cs typeface="Arial"/>
              </a:rPr>
              <a:t>max</a:t>
            </a:r>
            <a:r>
              <a:rPr sz="4756" i="1" spc="-654" baseline="-10416" dirty="0">
                <a:latin typeface="Arial"/>
                <a:cs typeface="Arial"/>
              </a:rPr>
              <a:t> </a:t>
            </a:r>
            <a:r>
              <a:rPr sz="4360" dirty="0">
                <a:latin typeface="Tahoma"/>
                <a:cs typeface="Tahoma"/>
              </a:rPr>
              <a:t>)</a:t>
            </a:r>
          </a:p>
        </p:txBody>
      </p:sp>
      <p:sp>
        <p:nvSpPr>
          <p:cNvPr id="10" name="object 10"/>
          <p:cNvSpPr/>
          <p:nvPr/>
        </p:nvSpPr>
        <p:spPr>
          <a:xfrm>
            <a:off x="3605483" y="9858204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l"/>
            <a:endParaRPr sz="19817"/>
          </a:p>
        </p:txBody>
      </p:sp>
    </p:spTree>
    <p:extLst>
      <p:ext uri="{BB962C8B-B14F-4D97-AF65-F5344CB8AC3E}">
        <p14:creationId xmlns:p14="http://schemas.microsoft.com/office/powerpoint/2010/main" val="3045788667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2225394" y="3802778"/>
            <a:ext cx="9127772" cy="9127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2" name="object 2"/>
          <p:cNvSpPr txBox="1"/>
          <p:nvPr/>
        </p:nvSpPr>
        <p:spPr>
          <a:xfrm>
            <a:off x="3434092" y="237317"/>
            <a:ext cx="5909205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78" dirty="0">
                <a:solidFill>
                  <a:srgbClr val="FFFFFF"/>
                </a:solidFill>
                <a:latin typeface="Tahoma"/>
                <a:cs typeface="Tahoma"/>
              </a:rPr>
              <a:t>Leading</a:t>
            </a:r>
            <a:r>
              <a:rPr sz="5549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238" dirty="0">
                <a:solidFill>
                  <a:srgbClr val="FFFFFF"/>
                </a:solidFill>
                <a:latin typeface="Tahoma"/>
                <a:cs typeface="Tahoma"/>
              </a:rPr>
              <a:t>eigenvector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5825" y="4852101"/>
            <a:ext cx="7685989" cy="716696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>
              <a:spcBef>
                <a:spcPts val="357"/>
              </a:spcBef>
            </a:pPr>
            <a:r>
              <a:rPr sz="4360" spc="-159" dirty="0">
                <a:latin typeface="Tahoma"/>
                <a:cs typeface="Tahoma"/>
              </a:rPr>
              <a:t>clusters </a:t>
            </a:r>
            <a:r>
              <a:rPr sz="4360" spc="178" dirty="0">
                <a:latin typeface="Tahoma"/>
                <a:cs typeface="Tahoma"/>
              </a:rPr>
              <a:t>= </a:t>
            </a:r>
            <a:r>
              <a:rPr sz="4360" spc="-178" dirty="0">
                <a:latin typeface="Tahoma"/>
                <a:cs typeface="Tahoma"/>
              </a:rPr>
              <a:t>5, </a:t>
            </a:r>
            <a:r>
              <a:rPr sz="4360" spc="-139" dirty="0">
                <a:latin typeface="Tahoma"/>
                <a:cs typeface="Tahoma"/>
              </a:rPr>
              <a:t>modularity </a:t>
            </a:r>
            <a:r>
              <a:rPr sz="4360" spc="178" dirty="0">
                <a:latin typeface="Tahoma"/>
                <a:cs typeface="Tahoma"/>
              </a:rPr>
              <a:t>=</a:t>
            </a:r>
            <a:r>
              <a:rPr sz="4360" spc="535" dirty="0">
                <a:latin typeface="Tahoma"/>
                <a:cs typeface="Tahoma"/>
              </a:rPr>
              <a:t> </a:t>
            </a:r>
            <a:r>
              <a:rPr sz="4360" spc="-258" dirty="0">
                <a:latin typeface="Tahoma"/>
                <a:cs typeface="Tahoma"/>
              </a:rPr>
              <a:t>0</a:t>
            </a:r>
            <a:r>
              <a:rPr sz="4360" i="1" spc="-258" dirty="0">
                <a:latin typeface="Verdana"/>
                <a:cs typeface="Verdana"/>
              </a:rPr>
              <a:t>.</a:t>
            </a:r>
            <a:r>
              <a:rPr sz="4360" spc="-258" dirty="0">
                <a:latin typeface="Tahoma"/>
                <a:cs typeface="Tahoma"/>
              </a:rPr>
              <a:t>437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2426184" y="1304665"/>
            <a:ext cx="6511339" cy="9144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2760019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99" dirty="0"/>
              <a:t>Label </a:t>
            </a:r>
            <a:r>
              <a:rPr spc="-198" dirty="0"/>
              <a:t>propagation</a:t>
            </a:r>
            <a:r>
              <a:rPr spc="258" dirty="0"/>
              <a:t> </a:t>
            </a:r>
            <a:r>
              <a:rPr spc="-159" dirty="0"/>
              <a:t>algorithm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3605483" y="3271735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/>
          <p:nvPr/>
        </p:nvSpPr>
        <p:spPr>
          <a:xfrm>
            <a:off x="3605483" y="3512430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/>
          <p:nvPr/>
        </p:nvSpPr>
        <p:spPr>
          <a:xfrm>
            <a:off x="3890070" y="8511146"/>
            <a:ext cx="0" cy="1268415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319913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 txBox="1"/>
          <p:nvPr/>
        </p:nvSpPr>
        <p:spPr>
          <a:xfrm>
            <a:off x="3555149" y="2344879"/>
            <a:ext cx="16778821" cy="8864761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50334" algn="l">
              <a:spcBef>
                <a:spcPts val="357"/>
              </a:spcBef>
            </a:pPr>
            <a:r>
              <a:rPr sz="4360" dirty="0">
                <a:latin typeface="Tahoma"/>
                <a:cs typeface="Tahoma"/>
              </a:rPr>
              <a:t>U.N. </a:t>
            </a:r>
            <a:r>
              <a:rPr sz="4360" spc="-178" dirty="0">
                <a:latin typeface="Tahoma"/>
                <a:cs typeface="Tahoma"/>
              </a:rPr>
              <a:t>Raghavan, </a:t>
            </a:r>
            <a:r>
              <a:rPr sz="4360" spc="-20" dirty="0">
                <a:latin typeface="Tahoma"/>
                <a:cs typeface="Tahoma"/>
              </a:rPr>
              <a:t>R. </a:t>
            </a:r>
            <a:r>
              <a:rPr sz="4360" spc="-40" dirty="0">
                <a:latin typeface="Tahoma"/>
                <a:cs typeface="Tahoma"/>
              </a:rPr>
              <a:t>Albert, </a:t>
            </a:r>
            <a:r>
              <a:rPr sz="4360" spc="-79" dirty="0">
                <a:latin typeface="Tahoma"/>
                <a:cs typeface="Tahoma"/>
              </a:rPr>
              <a:t>S. </a:t>
            </a:r>
            <a:r>
              <a:rPr sz="4360" spc="-119" dirty="0">
                <a:latin typeface="Tahoma"/>
                <a:cs typeface="Tahoma"/>
              </a:rPr>
              <a:t>Kumara,</a:t>
            </a:r>
            <a:r>
              <a:rPr sz="4360" spc="753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2007</a:t>
            </a:r>
            <a:endParaRPr sz="4360" dirty="0">
              <a:latin typeface="Tahoma"/>
              <a:cs typeface="Tahoma"/>
            </a:endParaRPr>
          </a:p>
          <a:p>
            <a:pPr algn="l">
              <a:spcBef>
                <a:spcPts val="79"/>
              </a:spcBef>
            </a:pPr>
            <a:endParaRPr sz="3369" dirty="0">
              <a:latin typeface="Tahoma"/>
              <a:cs typeface="Tahoma"/>
            </a:endParaRPr>
          </a:p>
          <a:p>
            <a:pPr marL="50334" algn="l"/>
            <a:r>
              <a:rPr sz="4360" b="1" spc="-159" dirty="0">
                <a:latin typeface="Gill Sans MT"/>
                <a:cs typeface="Gill Sans MT"/>
              </a:rPr>
              <a:t>Algorithm: </a:t>
            </a:r>
            <a:r>
              <a:rPr sz="4360" spc="-99" dirty="0">
                <a:latin typeface="Tahoma"/>
                <a:cs typeface="Tahoma"/>
              </a:rPr>
              <a:t>Label</a:t>
            </a:r>
            <a:r>
              <a:rPr sz="4360" spc="-614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propagation</a:t>
            </a:r>
            <a:endParaRPr sz="4360" dirty="0">
              <a:latin typeface="Tahoma"/>
              <a:cs typeface="Tahoma"/>
            </a:endParaRPr>
          </a:p>
          <a:p>
            <a:pPr marL="50334" marR="10227851" algn="l">
              <a:lnSpc>
                <a:spcPct val="121000"/>
              </a:lnSpc>
              <a:spcBef>
                <a:spcPts val="1189"/>
              </a:spcBef>
            </a:pPr>
            <a:r>
              <a:rPr sz="4360" b="1" spc="-139" dirty="0">
                <a:latin typeface="Gill Sans MT"/>
                <a:cs typeface="Gill Sans MT"/>
              </a:rPr>
              <a:t>Input</a:t>
            </a:r>
            <a:r>
              <a:rPr sz="4360" spc="-139" dirty="0">
                <a:latin typeface="Tahoma"/>
                <a:cs typeface="Tahoma"/>
              </a:rPr>
              <a:t>: </a:t>
            </a:r>
            <a:r>
              <a:rPr sz="4360" spc="-178" dirty="0">
                <a:latin typeface="Tahoma"/>
                <a:cs typeface="Tahoma"/>
              </a:rPr>
              <a:t>Graph </a:t>
            </a:r>
            <a:r>
              <a:rPr sz="4360" spc="20" dirty="0">
                <a:latin typeface="Tahoma"/>
                <a:cs typeface="Tahoma"/>
              </a:rPr>
              <a:t>G(V,E)  </a:t>
            </a:r>
            <a:r>
              <a:rPr sz="4360" b="1" spc="-178" dirty="0">
                <a:latin typeface="Gill Sans MT"/>
                <a:cs typeface="Gill Sans MT"/>
              </a:rPr>
              <a:t>Output</a:t>
            </a:r>
            <a:r>
              <a:rPr sz="4360" spc="-178" dirty="0">
                <a:latin typeface="Tahoma"/>
                <a:cs typeface="Tahoma"/>
              </a:rPr>
              <a:t>: </a:t>
            </a:r>
            <a:r>
              <a:rPr sz="4360" spc="-159" dirty="0">
                <a:latin typeface="Tahoma"/>
                <a:cs typeface="Tahoma"/>
              </a:rPr>
              <a:t>Communities  </a:t>
            </a:r>
            <a:r>
              <a:rPr sz="4360" spc="-119" dirty="0">
                <a:latin typeface="Tahoma"/>
                <a:cs typeface="Tahoma"/>
              </a:rPr>
              <a:t>Initialize </a:t>
            </a:r>
            <a:r>
              <a:rPr sz="4360" spc="-159" dirty="0">
                <a:latin typeface="Tahoma"/>
                <a:cs typeface="Tahoma"/>
              </a:rPr>
              <a:t>labels </a:t>
            </a:r>
            <a:r>
              <a:rPr sz="4360" spc="-218" dirty="0">
                <a:latin typeface="Tahoma"/>
                <a:cs typeface="Tahoma"/>
              </a:rPr>
              <a:t>on </a:t>
            </a:r>
            <a:r>
              <a:rPr sz="4360" spc="-59" dirty="0">
                <a:latin typeface="Tahoma"/>
                <a:cs typeface="Tahoma"/>
              </a:rPr>
              <a:t>all </a:t>
            </a:r>
            <a:r>
              <a:rPr sz="4360" spc="-258" dirty="0">
                <a:latin typeface="Tahoma"/>
                <a:cs typeface="Tahoma"/>
              </a:rPr>
              <a:t>nodes;  </a:t>
            </a:r>
            <a:r>
              <a:rPr sz="4360" spc="-159" dirty="0">
                <a:latin typeface="Tahoma"/>
                <a:cs typeface="Tahoma"/>
              </a:rPr>
              <a:t>Randomized </a:t>
            </a:r>
            <a:r>
              <a:rPr sz="4360" spc="-218" dirty="0">
                <a:latin typeface="Tahoma"/>
                <a:cs typeface="Tahoma"/>
              </a:rPr>
              <a:t>node </a:t>
            </a:r>
            <a:r>
              <a:rPr sz="4360" spc="-238" dirty="0">
                <a:latin typeface="Tahoma"/>
                <a:cs typeface="Tahoma"/>
              </a:rPr>
              <a:t>order;  </a:t>
            </a:r>
            <a:r>
              <a:rPr sz="4360" b="1" spc="-139" dirty="0">
                <a:latin typeface="Gill Sans MT"/>
                <a:cs typeface="Gill Sans MT"/>
              </a:rPr>
              <a:t>repeat</a:t>
            </a:r>
            <a:endParaRPr sz="4360" dirty="0">
              <a:latin typeface="Gill Sans MT"/>
              <a:cs typeface="Gill Sans MT"/>
            </a:endParaRPr>
          </a:p>
          <a:p>
            <a:pPr marL="893427" algn="l">
              <a:lnSpc>
                <a:spcPts val="4617"/>
              </a:lnSpc>
            </a:pPr>
            <a:r>
              <a:rPr sz="4360" spc="-139" dirty="0">
                <a:latin typeface="Tahoma"/>
                <a:cs typeface="Tahoma"/>
              </a:rPr>
              <a:t>For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258" dirty="0">
                <a:latin typeface="Tahoma"/>
                <a:cs typeface="Tahoma"/>
              </a:rPr>
              <a:t>every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node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replace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59" dirty="0">
                <a:latin typeface="Tahoma"/>
                <a:cs typeface="Tahoma"/>
              </a:rPr>
              <a:t>its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19" dirty="0">
                <a:latin typeface="Tahoma"/>
                <a:cs typeface="Tahoma"/>
              </a:rPr>
              <a:t>label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99" dirty="0">
                <a:latin typeface="Tahoma"/>
                <a:cs typeface="Tahoma"/>
              </a:rPr>
              <a:t>with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occurring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99" dirty="0">
                <a:latin typeface="Tahoma"/>
                <a:cs typeface="Tahoma"/>
              </a:rPr>
              <a:t>with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the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highest</a:t>
            </a:r>
            <a:endParaRPr sz="4360" dirty="0">
              <a:latin typeface="Tahoma"/>
              <a:cs typeface="Tahoma"/>
            </a:endParaRPr>
          </a:p>
          <a:p>
            <a:pPr marL="893427" algn="l">
              <a:spcBef>
                <a:spcPts val="139"/>
              </a:spcBef>
            </a:pPr>
            <a:r>
              <a:rPr sz="4360" spc="-198" dirty="0">
                <a:latin typeface="Tahoma"/>
                <a:cs typeface="Tahoma"/>
              </a:rPr>
              <a:t>frequency </a:t>
            </a:r>
            <a:r>
              <a:rPr sz="4360" spc="-238" dirty="0">
                <a:latin typeface="Tahoma"/>
                <a:cs typeface="Tahoma"/>
              </a:rPr>
              <a:t>among </a:t>
            </a:r>
            <a:r>
              <a:rPr sz="4360" spc="-198" dirty="0">
                <a:latin typeface="Tahoma"/>
                <a:cs typeface="Tahoma"/>
              </a:rPr>
              <a:t>neighbors </a:t>
            </a:r>
            <a:r>
              <a:rPr sz="4360" spc="-119" dirty="0">
                <a:latin typeface="Tahoma"/>
                <a:cs typeface="Tahoma"/>
              </a:rPr>
              <a:t>(ties </a:t>
            </a:r>
            <a:r>
              <a:rPr sz="4360" spc="-277" dirty="0">
                <a:latin typeface="Tahoma"/>
                <a:cs typeface="Tahoma"/>
              </a:rPr>
              <a:t>are </a:t>
            </a:r>
            <a:r>
              <a:rPr sz="4360" spc="-238" dirty="0">
                <a:latin typeface="Tahoma"/>
                <a:cs typeface="Tahoma"/>
              </a:rPr>
              <a:t>broken </a:t>
            </a:r>
            <a:r>
              <a:rPr sz="4360" spc="-159" dirty="0">
                <a:latin typeface="Tahoma"/>
                <a:cs typeface="Tahoma"/>
              </a:rPr>
              <a:t>uniformly</a:t>
            </a:r>
            <a:r>
              <a:rPr sz="4360" spc="892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randomly);</a:t>
            </a:r>
            <a:endParaRPr sz="4360" dirty="0">
              <a:latin typeface="Tahoma"/>
              <a:cs typeface="Tahoma"/>
            </a:endParaRPr>
          </a:p>
          <a:p>
            <a:pPr marL="50334" marR="20134" algn="l">
              <a:lnSpc>
                <a:spcPct val="102699"/>
              </a:lnSpc>
              <a:spcBef>
                <a:spcPts val="594"/>
              </a:spcBef>
            </a:pPr>
            <a:r>
              <a:rPr sz="4360" b="1" spc="-99" dirty="0">
                <a:latin typeface="Gill Sans MT"/>
                <a:cs typeface="Gill Sans MT"/>
              </a:rPr>
              <a:t>until </a:t>
            </a:r>
            <a:r>
              <a:rPr sz="4360" i="1" spc="-297" dirty="0">
                <a:latin typeface="Trebuchet MS"/>
                <a:cs typeface="Trebuchet MS"/>
              </a:rPr>
              <a:t>every </a:t>
            </a:r>
            <a:r>
              <a:rPr sz="4360" i="1" spc="-218" dirty="0">
                <a:latin typeface="Trebuchet MS"/>
                <a:cs typeface="Trebuchet MS"/>
              </a:rPr>
              <a:t>node </a:t>
            </a:r>
            <a:r>
              <a:rPr sz="4360" i="1" spc="-178" dirty="0">
                <a:latin typeface="Trebuchet MS"/>
                <a:cs typeface="Trebuchet MS"/>
              </a:rPr>
              <a:t>has </a:t>
            </a:r>
            <a:r>
              <a:rPr sz="4360" i="1" spc="-218" dirty="0">
                <a:latin typeface="Trebuchet MS"/>
                <a:cs typeface="Trebuchet MS"/>
              </a:rPr>
              <a:t>a </a:t>
            </a:r>
            <a:r>
              <a:rPr sz="4360" i="1" spc="-297" dirty="0">
                <a:latin typeface="Trebuchet MS"/>
                <a:cs typeface="Trebuchet MS"/>
              </a:rPr>
              <a:t>label </a:t>
            </a:r>
            <a:r>
              <a:rPr sz="4360" i="1" spc="-258" dirty="0">
                <a:latin typeface="Trebuchet MS"/>
                <a:cs typeface="Trebuchet MS"/>
              </a:rPr>
              <a:t>that </a:t>
            </a:r>
            <a:r>
              <a:rPr sz="4360" i="1" spc="-297" dirty="0">
                <a:latin typeface="Trebuchet MS"/>
                <a:cs typeface="Trebuchet MS"/>
              </a:rPr>
              <a:t>the </a:t>
            </a:r>
            <a:r>
              <a:rPr sz="4360" i="1" spc="-218" dirty="0">
                <a:latin typeface="Trebuchet MS"/>
                <a:cs typeface="Trebuchet MS"/>
              </a:rPr>
              <a:t>maximum </a:t>
            </a:r>
            <a:r>
              <a:rPr sz="4360" i="1" spc="-238" dirty="0">
                <a:latin typeface="Trebuchet MS"/>
                <a:cs typeface="Trebuchet MS"/>
              </a:rPr>
              <a:t>number </a:t>
            </a:r>
            <a:r>
              <a:rPr sz="4360" i="1" spc="-317" dirty="0">
                <a:latin typeface="Trebuchet MS"/>
                <a:cs typeface="Trebuchet MS"/>
              </a:rPr>
              <a:t>of </a:t>
            </a:r>
            <a:r>
              <a:rPr sz="4360" i="1" spc="-297" dirty="0">
                <a:latin typeface="Trebuchet MS"/>
                <a:cs typeface="Trebuchet MS"/>
              </a:rPr>
              <a:t>the </a:t>
            </a:r>
            <a:r>
              <a:rPr sz="4360" i="1" spc="-218" dirty="0">
                <a:latin typeface="Trebuchet MS"/>
                <a:cs typeface="Trebuchet MS"/>
              </a:rPr>
              <a:t>neighbors  have</a:t>
            </a:r>
            <a:r>
              <a:rPr sz="4360" spc="-218" dirty="0">
                <a:latin typeface="Tahoma"/>
                <a:cs typeface="Tahoma"/>
              </a:rPr>
              <a:t>;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5483" y="11339458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8" name="object 8"/>
          <p:cNvSpPr/>
          <p:nvPr/>
        </p:nvSpPr>
        <p:spPr>
          <a:xfrm>
            <a:off x="7426138" y="11403954"/>
            <a:ext cx="9639581" cy="1517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</p:spTree>
    <p:extLst>
      <p:ext uri="{BB962C8B-B14F-4D97-AF65-F5344CB8AC3E}">
        <p14:creationId xmlns:p14="http://schemas.microsoft.com/office/powerpoint/2010/main" val="208531851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176304" y="3249544"/>
            <a:ext cx="8875258" cy="8875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2" name="object 2"/>
          <p:cNvSpPr txBox="1"/>
          <p:nvPr/>
        </p:nvSpPr>
        <p:spPr>
          <a:xfrm>
            <a:off x="1487305" y="2961695"/>
            <a:ext cx="7806795" cy="209365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99" dirty="0">
                <a:solidFill>
                  <a:srgbClr val="FFFFFF"/>
                </a:solidFill>
                <a:latin typeface="Tahoma"/>
                <a:cs typeface="Tahoma"/>
              </a:rPr>
              <a:t>Label</a:t>
            </a:r>
            <a:r>
              <a:rPr sz="5549" spc="9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propagation</a:t>
            </a:r>
            <a:endParaRPr sz="5549" dirty="0">
              <a:latin typeface="Tahoma"/>
              <a:cs typeface="Tahoma"/>
            </a:endParaRPr>
          </a:p>
          <a:p>
            <a:pPr marL="171135">
              <a:spcBef>
                <a:spcPts val="3940"/>
              </a:spcBef>
            </a:pPr>
            <a:r>
              <a:rPr sz="4360" spc="-159" dirty="0">
                <a:latin typeface="Tahoma"/>
                <a:cs typeface="Tahoma"/>
              </a:rPr>
              <a:t>clusters </a:t>
            </a:r>
            <a:r>
              <a:rPr sz="4360" spc="178" dirty="0">
                <a:latin typeface="Tahoma"/>
                <a:cs typeface="Tahoma"/>
              </a:rPr>
              <a:t>= </a:t>
            </a:r>
            <a:r>
              <a:rPr sz="4360" spc="-178" dirty="0">
                <a:latin typeface="Tahoma"/>
                <a:cs typeface="Tahoma"/>
              </a:rPr>
              <a:t>3, </a:t>
            </a:r>
            <a:r>
              <a:rPr sz="4360" spc="-139" dirty="0">
                <a:latin typeface="Tahoma"/>
                <a:cs typeface="Tahoma"/>
              </a:rPr>
              <a:t>modularity </a:t>
            </a:r>
            <a:r>
              <a:rPr sz="4360" spc="178" dirty="0">
                <a:latin typeface="Tahoma"/>
                <a:cs typeface="Tahoma"/>
              </a:rPr>
              <a:t>=</a:t>
            </a:r>
            <a:r>
              <a:rPr sz="4360" spc="594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0.435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>
          <a:xfrm>
            <a:off x="2426184" y="1304665"/>
            <a:ext cx="7455235" cy="9144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650844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1" y="237316"/>
            <a:ext cx="5390766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99" dirty="0">
                <a:solidFill>
                  <a:srgbClr val="FFFFFF"/>
                </a:solidFill>
                <a:latin typeface="Tahoma"/>
                <a:cs typeface="Tahoma"/>
              </a:rPr>
              <a:t>Label</a:t>
            </a:r>
            <a:r>
              <a:rPr sz="5549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98" dirty="0">
                <a:solidFill>
                  <a:srgbClr val="FFFFFF"/>
                </a:solidFill>
                <a:latin typeface="Tahoma"/>
                <a:cs typeface="Tahoma"/>
              </a:rPr>
              <a:t>propagation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53892" y="2900779"/>
            <a:ext cx="14267656" cy="7989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3555147" y="11908778"/>
            <a:ext cx="3201239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238" dirty="0">
                <a:latin typeface="Verdana"/>
                <a:cs typeface="Verdana"/>
              </a:rPr>
              <a:t>image </a:t>
            </a:r>
            <a:r>
              <a:rPr sz="2378" spc="-198" dirty="0">
                <a:latin typeface="Verdana"/>
                <a:cs typeface="Verdana"/>
              </a:rPr>
              <a:t>from </a:t>
            </a:r>
            <a:r>
              <a:rPr sz="2378" spc="-178" dirty="0">
                <a:latin typeface="Verdana"/>
                <a:cs typeface="Verdana"/>
              </a:rPr>
              <a:t>Lab41</a:t>
            </a:r>
            <a:r>
              <a:rPr sz="2378" spc="297" dirty="0">
                <a:latin typeface="Verdana"/>
                <a:cs typeface="Verdana"/>
              </a:rPr>
              <a:t> </a:t>
            </a:r>
            <a:r>
              <a:rPr sz="2378" spc="-178" dirty="0">
                <a:latin typeface="Verdana"/>
                <a:cs typeface="Verdana"/>
              </a:rPr>
              <a:t>blog</a:t>
            </a:r>
            <a:endParaRPr sz="2378">
              <a:latin typeface="Verdana"/>
              <a:cs typeface="Verdana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569956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4258D22-75E2-4369-920A-51ACF6ABD17C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ru-RU" dirty="0"/>
              <a:t>Типовые </a:t>
            </a:r>
            <a:r>
              <a:rPr lang="ru-RU" dirty="0" smtClean="0"/>
              <a:t>отношения в социальных медиа</a:t>
            </a:r>
            <a:endParaRPr lang="ru-RU" dirty="0"/>
          </a:p>
        </p:txBody>
      </p:sp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029162"/>
              </p:ext>
            </p:extLst>
          </p:nvPr>
        </p:nvGraphicFramePr>
        <p:xfrm>
          <a:off x="1500736" y="2623170"/>
          <a:ext cx="21859181" cy="10898560"/>
        </p:xfrm>
        <a:graphic>
          <a:graphicData uri="http://schemas.openxmlformats.org/drawingml/2006/table">
            <a:tbl>
              <a:tblPr/>
              <a:tblGrid>
                <a:gridCol w="2891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610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093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272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9702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/>
                        </a:rPr>
                        <a:t>Actor 1 type</a:t>
                      </a:r>
                      <a:endParaRPr lang="ru-RU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11232" marR="11232" marT="112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/>
                        </a:rPr>
                        <a:t>Actor 2 type</a:t>
                      </a:r>
                      <a:endParaRPr lang="ru-RU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11232" marR="11232" marT="112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/>
                        </a:rPr>
                        <a:t>Tie type</a:t>
                      </a:r>
                      <a:endParaRPr lang="ru-RU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11232" marR="11232" marT="112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/>
                        </a:rPr>
                        <a:t>description</a:t>
                      </a:r>
                      <a:endParaRPr lang="ru-RU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11232" marR="11232" marT="112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/>
                        </a:rPr>
                        <a:t>direction</a:t>
                      </a:r>
                      <a:endParaRPr lang="ru-RU" sz="1400" b="0" i="0" u="none" strike="noStrike" dirty="0">
                        <a:effectLst/>
                        <a:latin typeface="Arial"/>
                      </a:endParaRPr>
                    </a:p>
                  </a:txBody>
                  <a:tcPr marL="11232" marR="11232" marT="112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 </a:t>
                      </a:r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or</a:t>
                      </a:r>
                      <a:r>
                        <a:rPr lang="ru-RU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 0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simultaneous</a:t>
                      </a:r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amount of </a:t>
                      </a:r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users that simultaneously</a:t>
                      </a:r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like the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mutual posting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amount of users that simultaneously</a:t>
                      </a:r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wrote post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mutual commenting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amount of users that simultaneously</a:t>
                      </a:r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wrote comment to the page post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links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amount </a:t>
                      </a:r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of mutual links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subscribers intersection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amount of mutual subscribers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comments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total amount of comments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4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total amount of post likes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subscribers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 </a:t>
                      </a:r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or</a:t>
                      </a:r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 0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total amount of post likes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+mn-lt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friends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 </a:t>
                      </a:r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or</a:t>
                      </a:r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 0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links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amount of mutual links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post likes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amount of user post likes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6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comment likes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amount of user comment likes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comment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amount of user post comments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651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simultaneous comments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amount of users that simultaneously wrote post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Publications intersection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amount of that simultaneous comments to external posts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membership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amount of co-membership groups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651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joint subscription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amount of co-membership public pages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+mn-lt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membership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 </a:t>
                      </a:r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or</a:t>
                      </a:r>
                      <a:r>
                        <a:rPr lang="ru-RU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 0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commenting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amount of comments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links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amount of links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User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reposts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amount of reposts from the group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 links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+mn-lt"/>
                        </a:rPr>
                        <a:t>amount of links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members intersection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members intersection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+mn-lt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+mn-lt"/>
                        </a:rPr>
                        <a:t>mutual commenting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amount of active users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undirected</a:t>
                      </a:r>
                      <a:endParaRPr lang="ru-RU" sz="1700" b="0" i="0" u="none" strike="noStrike" dirty="0">
                        <a:solidFill>
                          <a:srgbClr val="9C6500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+mn-lt"/>
                        </a:rPr>
                        <a:t>amount of likes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+mn-lt"/>
                        </a:rPr>
                        <a:t>amount of likes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links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+mn-lt"/>
                        </a:rPr>
                        <a:t>amount of links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332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Public page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Group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links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+mn-lt"/>
                        </a:rPr>
                        <a:t>amount of links</a:t>
                      </a: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directed</a:t>
                      </a:r>
                      <a:endParaRPr lang="ru-RU" sz="17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11232" marR="11232" marT="11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06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99" dirty="0"/>
              <a:t>Fast </a:t>
            </a:r>
            <a:r>
              <a:rPr spc="-178" dirty="0"/>
              <a:t>community</a:t>
            </a:r>
            <a:r>
              <a:rPr spc="258" dirty="0"/>
              <a:t> </a:t>
            </a:r>
            <a:r>
              <a:rPr spc="-178" dirty="0"/>
              <a:t>unfolding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object 7"/>
          <p:cNvSpPr txBox="1"/>
          <p:nvPr/>
        </p:nvSpPr>
        <p:spPr>
          <a:xfrm>
            <a:off x="3555147" y="3141888"/>
            <a:ext cx="15963407" cy="4764892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20134" algn="l">
              <a:lnSpc>
                <a:spcPct val="102699"/>
              </a:lnSpc>
              <a:spcBef>
                <a:spcPts val="218"/>
              </a:spcBef>
            </a:pPr>
            <a:r>
              <a:rPr sz="4360" spc="40" dirty="0">
                <a:latin typeface="Tahoma"/>
                <a:cs typeface="Tahoma"/>
              </a:rPr>
              <a:t>V.D. </a:t>
            </a:r>
            <a:r>
              <a:rPr sz="4360" spc="-99" dirty="0">
                <a:latin typeface="Tahoma"/>
                <a:cs typeface="Tahoma"/>
              </a:rPr>
              <a:t>Blondel, </a:t>
            </a:r>
            <a:r>
              <a:rPr sz="4360" dirty="0">
                <a:latin typeface="Tahoma"/>
                <a:cs typeface="Tahoma"/>
              </a:rPr>
              <a:t>J.-L. </a:t>
            </a:r>
            <a:r>
              <a:rPr sz="4360" spc="-159" dirty="0">
                <a:latin typeface="Tahoma"/>
                <a:cs typeface="Tahoma"/>
              </a:rPr>
              <a:t>Guillaume, </a:t>
            </a:r>
            <a:r>
              <a:rPr sz="4360" spc="-20" dirty="0">
                <a:latin typeface="Tahoma"/>
                <a:cs typeface="Tahoma"/>
              </a:rPr>
              <a:t>R. </a:t>
            </a:r>
            <a:r>
              <a:rPr sz="4360" spc="-99" dirty="0">
                <a:latin typeface="Tahoma"/>
                <a:cs typeface="Tahoma"/>
              </a:rPr>
              <a:t>Lambiotte, </a:t>
            </a:r>
            <a:r>
              <a:rPr sz="4360" dirty="0">
                <a:latin typeface="Tahoma"/>
                <a:cs typeface="Tahoma"/>
              </a:rPr>
              <a:t>E. </a:t>
            </a:r>
            <a:r>
              <a:rPr sz="4360" spc="-178" dirty="0">
                <a:latin typeface="Tahoma"/>
                <a:cs typeface="Tahoma"/>
              </a:rPr>
              <a:t>Lefebvre, </a:t>
            </a:r>
            <a:r>
              <a:rPr sz="4360" spc="-218" dirty="0">
                <a:latin typeface="Tahoma"/>
                <a:cs typeface="Tahoma"/>
              </a:rPr>
              <a:t>2008 </a:t>
            </a:r>
            <a:r>
              <a:rPr sz="4360" spc="40" dirty="0">
                <a:latin typeface="Tahoma"/>
                <a:cs typeface="Tahoma"/>
              </a:rPr>
              <a:t>”The  </a:t>
            </a:r>
            <a:r>
              <a:rPr sz="4360" spc="-119" dirty="0">
                <a:latin typeface="Tahoma"/>
                <a:cs typeface="Tahoma"/>
              </a:rPr>
              <a:t>Louvain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79" dirty="0">
                <a:latin typeface="Tahoma"/>
                <a:cs typeface="Tahoma"/>
              </a:rPr>
              <a:t>method”</a:t>
            </a:r>
            <a:endParaRPr sz="4360" dirty="0">
              <a:latin typeface="Tahoma"/>
              <a:cs typeface="Tahoma"/>
            </a:endParaRPr>
          </a:p>
          <a:p>
            <a:pPr marL="1147613" marR="2743198" algn="l">
              <a:lnSpc>
                <a:spcPct val="125299"/>
              </a:lnSpc>
            </a:pPr>
            <a:r>
              <a:rPr sz="4360" spc="-99" dirty="0">
                <a:latin typeface="Tahoma"/>
                <a:cs typeface="Tahoma"/>
              </a:rPr>
              <a:t>Heuristic </a:t>
            </a:r>
            <a:r>
              <a:rPr sz="4360" spc="-178" dirty="0">
                <a:latin typeface="Tahoma"/>
                <a:cs typeface="Tahoma"/>
              </a:rPr>
              <a:t>method for </a:t>
            </a:r>
            <a:r>
              <a:rPr sz="4360" spc="-258" dirty="0">
                <a:latin typeface="Tahoma"/>
                <a:cs typeface="Tahoma"/>
              </a:rPr>
              <a:t>greedy </a:t>
            </a:r>
            <a:r>
              <a:rPr sz="4360" spc="-139" dirty="0">
                <a:latin typeface="Tahoma"/>
                <a:cs typeface="Tahoma"/>
              </a:rPr>
              <a:t>modularity </a:t>
            </a:r>
            <a:r>
              <a:rPr sz="4360" spc="-99" dirty="0">
                <a:latin typeface="Tahoma"/>
                <a:cs typeface="Tahoma"/>
              </a:rPr>
              <a:t>optimization  </a:t>
            </a:r>
            <a:r>
              <a:rPr sz="4360" spc="-59" dirty="0">
                <a:latin typeface="Tahoma"/>
                <a:cs typeface="Tahoma"/>
              </a:rPr>
              <a:t>Find </a:t>
            </a:r>
            <a:r>
              <a:rPr sz="4360" spc="-119" dirty="0">
                <a:latin typeface="Tahoma"/>
                <a:cs typeface="Tahoma"/>
              </a:rPr>
              <a:t>partitions </a:t>
            </a:r>
            <a:r>
              <a:rPr sz="4360" spc="-99" dirty="0">
                <a:latin typeface="Tahoma"/>
                <a:cs typeface="Tahoma"/>
              </a:rPr>
              <a:t>with </a:t>
            </a:r>
            <a:r>
              <a:rPr sz="4360" spc="-159" dirty="0">
                <a:latin typeface="Tahoma"/>
                <a:cs typeface="Tahoma"/>
              </a:rPr>
              <a:t>high</a:t>
            </a:r>
            <a:r>
              <a:rPr sz="4360" spc="575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modularity</a:t>
            </a:r>
            <a:endParaRPr sz="4360" dirty="0">
              <a:latin typeface="Tahoma"/>
              <a:cs typeface="Tahoma"/>
            </a:endParaRPr>
          </a:p>
          <a:p>
            <a:pPr marL="1147613" marR="3571191" algn="l">
              <a:lnSpc>
                <a:spcPct val="125299"/>
              </a:lnSpc>
            </a:pPr>
            <a:r>
              <a:rPr sz="4360" spc="-59" dirty="0">
                <a:latin typeface="Tahoma"/>
                <a:cs typeface="Tahoma"/>
              </a:rPr>
              <a:t>Multi-level </a:t>
            </a:r>
            <a:r>
              <a:rPr sz="4360" spc="-119" dirty="0">
                <a:latin typeface="Tahoma"/>
                <a:cs typeface="Tahoma"/>
              </a:rPr>
              <a:t>(multi-resolution) </a:t>
            </a:r>
            <a:r>
              <a:rPr sz="4360" spc="-139" dirty="0">
                <a:latin typeface="Tahoma"/>
                <a:cs typeface="Tahoma"/>
              </a:rPr>
              <a:t>hierarchical </a:t>
            </a:r>
            <a:r>
              <a:rPr sz="4360" spc="-277" dirty="0">
                <a:latin typeface="Tahoma"/>
                <a:cs typeface="Tahoma"/>
              </a:rPr>
              <a:t>scheme  </a:t>
            </a:r>
            <a:r>
              <a:rPr sz="4360" spc="-139" dirty="0">
                <a:latin typeface="Tahoma"/>
                <a:cs typeface="Tahoma"/>
              </a:rPr>
              <a:t>Scalable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07392" y="10370424"/>
            <a:ext cx="3115671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59" dirty="0">
                <a:latin typeface="Verdana"/>
                <a:cs typeface="Verdana"/>
              </a:rPr>
              <a:t>V. </a:t>
            </a:r>
            <a:r>
              <a:rPr sz="2378" spc="-139" dirty="0">
                <a:latin typeface="Verdana"/>
                <a:cs typeface="Verdana"/>
              </a:rPr>
              <a:t>Blondel </a:t>
            </a:r>
            <a:r>
              <a:rPr sz="2378" spc="-178" dirty="0">
                <a:latin typeface="Verdana"/>
                <a:cs typeface="Verdana"/>
              </a:rPr>
              <a:t>et.al.,</a:t>
            </a:r>
            <a:r>
              <a:rPr sz="2378" spc="20" dirty="0">
                <a:latin typeface="Verdana"/>
                <a:cs typeface="Verdana"/>
              </a:rPr>
              <a:t> </a:t>
            </a:r>
            <a:r>
              <a:rPr sz="2378" spc="-258" dirty="0">
                <a:latin typeface="Verdana"/>
                <a:cs typeface="Verdana"/>
              </a:rPr>
              <a:t>2008</a:t>
            </a:r>
            <a:endParaRPr sz="2378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99797610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99" dirty="0"/>
              <a:t>Fast </a:t>
            </a:r>
            <a:r>
              <a:rPr spc="-178" dirty="0"/>
              <a:t>community unfolding</a:t>
            </a:r>
            <a:r>
              <a:rPr spc="674" dirty="0"/>
              <a:t> </a:t>
            </a:r>
            <a:r>
              <a:rPr spc="-159" dirty="0"/>
              <a:t>algorithm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3428502" y="2523611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/>
          <p:nvPr/>
        </p:nvSpPr>
        <p:spPr>
          <a:xfrm>
            <a:off x="3428502" y="2764307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/>
          <p:nvPr/>
        </p:nvSpPr>
        <p:spPr>
          <a:xfrm>
            <a:off x="3713089" y="6959039"/>
            <a:ext cx="0" cy="5118962"/>
          </a:xfrm>
          <a:custGeom>
            <a:avLst/>
            <a:gdLst/>
            <a:ahLst/>
            <a:cxnLst/>
            <a:rect l="l" t="t" r="r" b="b"/>
            <a:pathLst>
              <a:path h="1291589">
                <a:moveTo>
                  <a:pt x="0" y="129139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/>
          <p:nvPr/>
        </p:nvSpPr>
        <p:spPr>
          <a:xfrm>
            <a:off x="4556785" y="7641012"/>
            <a:ext cx="0" cy="2073759"/>
          </a:xfrm>
          <a:custGeom>
            <a:avLst/>
            <a:gdLst/>
            <a:ahLst/>
            <a:cxnLst/>
            <a:rect l="l" t="t" r="r" b="b"/>
            <a:pathLst>
              <a:path h="523239">
                <a:moveTo>
                  <a:pt x="0" y="522770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7" name="object 7"/>
          <p:cNvSpPr txBox="1"/>
          <p:nvPr/>
        </p:nvSpPr>
        <p:spPr>
          <a:xfrm>
            <a:off x="3378166" y="2493050"/>
            <a:ext cx="17048107" cy="10429038"/>
          </a:xfrm>
          <a:prstGeom prst="rect">
            <a:avLst/>
          </a:prstGeom>
        </p:spPr>
        <p:txBody>
          <a:bodyPr vert="horz" wrap="square" lIns="0" tIns="339754" rIns="0" bIns="0" rtlCol="0">
            <a:spAutoFit/>
          </a:bodyPr>
          <a:lstStyle/>
          <a:p>
            <a:pPr marL="50334" algn="l">
              <a:spcBef>
                <a:spcPts val="2675"/>
              </a:spcBef>
            </a:pPr>
            <a:r>
              <a:rPr sz="4360" b="1" spc="-159" dirty="0">
                <a:latin typeface="Gill Sans MT"/>
                <a:cs typeface="Gill Sans MT"/>
              </a:rPr>
              <a:t>Algorithm: </a:t>
            </a:r>
            <a:r>
              <a:rPr sz="4360" spc="-99" dirty="0">
                <a:latin typeface="Tahoma"/>
                <a:cs typeface="Tahoma"/>
              </a:rPr>
              <a:t>Fast</a:t>
            </a:r>
            <a:r>
              <a:rPr sz="4360" spc="-614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unfolding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2299"/>
              </a:spcBef>
            </a:pPr>
            <a:r>
              <a:rPr sz="4360" b="1" spc="-139" dirty="0">
                <a:latin typeface="Gill Sans MT"/>
                <a:cs typeface="Gill Sans MT"/>
              </a:rPr>
              <a:t>Input</a:t>
            </a:r>
            <a:r>
              <a:rPr sz="4360" spc="-139" dirty="0">
                <a:latin typeface="Tahoma"/>
                <a:cs typeface="Tahoma"/>
              </a:rPr>
              <a:t>: </a:t>
            </a:r>
            <a:r>
              <a:rPr sz="4360" spc="-178" dirty="0">
                <a:latin typeface="Tahoma"/>
                <a:cs typeface="Tahoma"/>
              </a:rPr>
              <a:t>Graph</a:t>
            </a:r>
            <a:r>
              <a:rPr sz="4360" spc="-452" dirty="0">
                <a:latin typeface="Tahoma"/>
                <a:cs typeface="Tahoma"/>
              </a:rPr>
              <a:t> </a:t>
            </a:r>
            <a:r>
              <a:rPr sz="4360" spc="20" dirty="0">
                <a:latin typeface="Tahoma"/>
                <a:cs typeface="Tahoma"/>
              </a:rPr>
              <a:t>G(V,E)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1090"/>
              </a:spcBef>
            </a:pPr>
            <a:r>
              <a:rPr sz="4360" b="1" spc="-178" dirty="0">
                <a:latin typeface="Gill Sans MT"/>
                <a:cs typeface="Gill Sans MT"/>
              </a:rPr>
              <a:t>Output</a:t>
            </a:r>
            <a:r>
              <a:rPr sz="4360" spc="-178" dirty="0">
                <a:latin typeface="Tahoma"/>
                <a:cs typeface="Tahoma"/>
              </a:rPr>
              <a:t>:</a:t>
            </a:r>
            <a:r>
              <a:rPr sz="4360" spc="535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Communities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1090"/>
              </a:spcBef>
            </a:pPr>
            <a:r>
              <a:rPr sz="4360" spc="-139" dirty="0">
                <a:latin typeface="Tahoma"/>
                <a:cs typeface="Tahoma"/>
              </a:rPr>
              <a:t>Assign </a:t>
            </a:r>
            <a:r>
              <a:rPr sz="4360" spc="-258" dirty="0">
                <a:latin typeface="Tahoma"/>
                <a:cs typeface="Tahoma"/>
              </a:rPr>
              <a:t>every </a:t>
            </a:r>
            <a:r>
              <a:rPr sz="4360" spc="-218" dirty="0">
                <a:latin typeface="Tahoma"/>
                <a:cs typeface="Tahoma"/>
              </a:rPr>
              <a:t>node </a:t>
            </a:r>
            <a:r>
              <a:rPr sz="4360" spc="-59" dirty="0">
                <a:latin typeface="Tahoma"/>
                <a:cs typeface="Tahoma"/>
              </a:rPr>
              <a:t>to its </a:t>
            </a:r>
            <a:r>
              <a:rPr sz="4360" spc="-277" dirty="0">
                <a:latin typeface="Tahoma"/>
                <a:cs typeface="Tahoma"/>
              </a:rPr>
              <a:t>own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community;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1110"/>
              </a:spcBef>
            </a:pPr>
            <a:r>
              <a:rPr sz="4360" b="1" spc="-139" dirty="0">
                <a:latin typeface="Gill Sans MT"/>
                <a:cs typeface="Gill Sans MT"/>
              </a:rPr>
              <a:t>repeat</a:t>
            </a:r>
            <a:endParaRPr sz="4360" dirty="0">
              <a:latin typeface="Gill Sans MT"/>
              <a:cs typeface="Gill Sans MT"/>
            </a:endParaRPr>
          </a:p>
          <a:p>
            <a:pPr marL="893427" algn="l">
              <a:lnSpc>
                <a:spcPts val="4914"/>
              </a:lnSpc>
              <a:spcBef>
                <a:spcPts val="139"/>
              </a:spcBef>
            </a:pPr>
            <a:r>
              <a:rPr sz="4360" b="1" spc="-139" dirty="0">
                <a:latin typeface="Gill Sans MT"/>
                <a:cs typeface="Gill Sans MT"/>
              </a:rPr>
              <a:t>repeat</a:t>
            </a:r>
            <a:endParaRPr sz="4360" dirty="0">
              <a:latin typeface="Gill Sans MT"/>
              <a:cs typeface="Gill Sans MT"/>
            </a:endParaRPr>
          </a:p>
          <a:p>
            <a:pPr marL="1736520" algn="l">
              <a:lnSpc>
                <a:spcPts val="4914"/>
              </a:lnSpc>
            </a:pPr>
            <a:r>
              <a:rPr sz="4360" spc="-139" dirty="0">
                <a:latin typeface="Tahoma"/>
                <a:cs typeface="Tahoma"/>
              </a:rPr>
              <a:t>For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258" dirty="0">
                <a:latin typeface="Tahoma"/>
                <a:cs typeface="Tahoma"/>
              </a:rPr>
              <a:t>every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node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evaluate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modularity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gain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from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removing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node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from</a:t>
            </a:r>
            <a:endParaRPr sz="4360" dirty="0">
              <a:latin typeface="Tahoma"/>
              <a:cs typeface="Tahoma"/>
            </a:endParaRPr>
          </a:p>
          <a:p>
            <a:pPr marL="1736520" algn="l">
              <a:spcBef>
                <a:spcPts val="139"/>
              </a:spcBef>
            </a:pPr>
            <a:r>
              <a:rPr sz="4360" spc="-59" dirty="0">
                <a:latin typeface="Tahoma"/>
                <a:cs typeface="Tahoma"/>
              </a:rPr>
              <a:t>its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community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and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placing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59" dirty="0">
                <a:latin typeface="Tahoma"/>
                <a:cs typeface="Tahoma"/>
              </a:rPr>
              <a:t>it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99" dirty="0">
                <a:latin typeface="Tahoma"/>
                <a:cs typeface="Tahoma"/>
              </a:rPr>
              <a:t>in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the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community</a:t>
            </a:r>
            <a:r>
              <a:rPr sz="4360" spc="79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of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59" dirty="0">
                <a:latin typeface="Tahoma"/>
                <a:cs typeface="Tahoma"/>
              </a:rPr>
              <a:t>its</a:t>
            </a:r>
            <a:r>
              <a:rPr sz="4360" spc="99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neighbor;</a:t>
            </a:r>
            <a:endParaRPr sz="4360" dirty="0">
              <a:latin typeface="Tahoma"/>
              <a:cs typeface="Tahoma"/>
            </a:endParaRPr>
          </a:p>
          <a:p>
            <a:pPr marL="1736520" algn="l">
              <a:spcBef>
                <a:spcPts val="1090"/>
              </a:spcBef>
            </a:pPr>
            <a:r>
              <a:rPr sz="4360" spc="-59" dirty="0">
                <a:latin typeface="Tahoma"/>
                <a:cs typeface="Tahoma"/>
              </a:rPr>
              <a:t>Place </a:t>
            </a:r>
            <a:r>
              <a:rPr sz="4360" spc="-218" dirty="0">
                <a:latin typeface="Tahoma"/>
                <a:cs typeface="Tahoma"/>
              </a:rPr>
              <a:t>node </a:t>
            </a:r>
            <a:r>
              <a:rPr sz="4360" spc="-99" dirty="0">
                <a:latin typeface="Tahoma"/>
                <a:cs typeface="Tahoma"/>
              </a:rPr>
              <a:t>in </a:t>
            </a:r>
            <a:r>
              <a:rPr sz="4360" spc="-159" dirty="0">
                <a:latin typeface="Tahoma"/>
                <a:cs typeface="Tahoma"/>
              </a:rPr>
              <a:t>the community </a:t>
            </a:r>
            <a:r>
              <a:rPr sz="4360" spc="-139" dirty="0">
                <a:latin typeface="Tahoma"/>
                <a:cs typeface="Tahoma"/>
              </a:rPr>
              <a:t>maximizing modularity</a:t>
            </a:r>
            <a:r>
              <a:rPr sz="4360" spc="159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gain;</a:t>
            </a:r>
            <a:endParaRPr sz="4360" dirty="0">
              <a:latin typeface="Tahoma"/>
              <a:cs typeface="Tahoma"/>
            </a:endParaRPr>
          </a:p>
          <a:p>
            <a:pPr marL="893427" marR="3601391" algn="l">
              <a:lnSpc>
                <a:spcPct val="121000"/>
              </a:lnSpc>
              <a:spcBef>
                <a:spcPts val="396"/>
              </a:spcBef>
            </a:pPr>
            <a:r>
              <a:rPr sz="4360" b="1" spc="-99" dirty="0">
                <a:latin typeface="Gill Sans MT"/>
                <a:cs typeface="Gill Sans MT"/>
              </a:rPr>
              <a:t>until </a:t>
            </a:r>
            <a:r>
              <a:rPr sz="4360" i="1" spc="-178" dirty="0">
                <a:latin typeface="Trebuchet MS"/>
                <a:cs typeface="Trebuchet MS"/>
              </a:rPr>
              <a:t>no </a:t>
            </a:r>
            <a:r>
              <a:rPr sz="4360" i="1" spc="-317" dirty="0">
                <a:latin typeface="Trebuchet MS"/>
                <a:cs typeface="Trebuchet MS"/>
              </a:rPr>
              <a:t>more </a:t>
            </a:r>
            <a:r>
              <a:rPr sz="4360" i="1" spc="-277" dirty="0">
                <a:latin typeface="Trebuchet MS"/>
                <a:cs typeface="Trebuchet MS"/>
              </a:rPr>
              <a:t>improvement </a:t>
            </a:r>
            <a:r>
              <a:rPr sz="4360" i="1" spc="-178" dirty="0">
                <a:latin typeface="Trebuchet MS"/>
                <a:cs typeface="Trebuchet MS"/>
              </a:rPr>
              <a:t>(local </a:t>
            </a:r>
            <a:r>
              <a:rPr sz="4360" i="1" spc="-198" dirty="0">
                <a:latin typeface="Trebuchet MS"/>
                <a:cs typeface="Trebuchet MS"/>
              </a:rPr>
              <a:t>max </a:t>
            </a:r>
            <a:r>
              <a:rPr sz="4360" i="1" spc="-317" dirty="0">
                <a:latin typeface="Trebuchet MS"/>
                <a:cs typeface="Trebuchet MS"/>
              </a:rPr>
              <a:t>of </a:t>
            </a:r>
            <a:r>
              <a:rPr sz="4360" i="1" spc="-238" dirty="0">
                <a:latin typeface="Trebuchet MS"/>
                <a:cs typeface="Trebuchet MS"/>
              </a:rPr>
              <a:t>modularity)</a:t>
            </a:r>
            <a:r>
              <a:rPr sz="4360" spc="-238" dirty="0">
                <a:latin typeface="Tahoma"/>
                <a:cs typeface="Tahoma"/>
              </a:rPr>
              <a:t>;  </a:t>
            </a:r>
            <a:r>
              <a:rPr sz="4360" spc="-159" dirty="0">
                <a:latin typeface="Tahoma"/>
                <a:cs typeface="Tahoma"/>
              </a:rPr>
              <a:t>Nodes from communities </a:t>
            </a:r>
            <a:r>
              <a:rPr sz="4360" spc="-258" dirty="0">
                <a:latin typeface="Tahoma"/>
                <a:cs typeface="Tahoma"/>
              </a:rPr>
              <a:t>merged </a:t>
            </a:r>
            <a:r>
              <a:rPr sz="4360" spc="-79" dirty="0">
                <a:latin typeface="Tahoma"/>
                <a:cs typeface="Tahoma"/>
              </a:rPr>
              <a:t>into </a:t>
            </a:r>
            <a:r>
              <a:rPr sz="4360" spc="-119" dirty="0">
                <a:latin typeface="Tahoma"/>
                <a:cs typeface="Tahoma"/>
              </a:rPr>
              <a:t>”super </a:t>
            </a:r>
            <a:r>
              <a:rPr sz="4360" spc="-139" dirty="0">
                <a:latin typeface="Tahoma"/>
                <a:cs typeface="Tahoma"/>
              </a:rPr>
              <a:t>nodes”</a:t>
            </a:r>
            <a:r>
              <a:rPr sz="4360" spc="297" dirty="0">
                <a:latin typeface="Tahoma"/>
                <a:cs typeface="Tahoma"/>
              </a:rPr>
              <a:t> </a:t>
            </a:r>
            <a:r>
              <a:rPr sz="4360" spc="-357" dirty="0">
                <a:latin typeface="Tahoma"/>
                <a:cs typeface="Tahoma"/>
              </a:rPr>
              <a:t>;</a:t>
            </a:r>
            <a:endParaRPr sz="4360" dirty="0">
              <a:latin typeface="Tahoma"/>
              <a:cs typeface="Tahoma"/>
            </a:endParaRPr>
          </a:p>
          <a:p>
            <a:pPr marL="893427" algn="l">
              <a:spcBef>
                <a:spcPts val="1110"/>
              </a:spcBef>
            </a:pPr>
            <a:r>
              <a:rPr sz="4360" spc="-119" dirty="0">
                <a:latin typeface="Tahoma"/>
                <a:cs typeface="Tahoma"/>
              </a:rPr>
              <a:t>Weight </a:t>
            </a:r>
            <a:r>
              <a:rPr sz="4360" spc="-218" dirty="0">
                <a:latin typeface="Tahoma"/>
                <a:cs typeface="Tahoma"/>
              </a:rPr>
              <a:t>on </a:t>
            </a:r>
            <a:r>
              <a:rPr sz="4360" spc="-159" dirty="0">
                <a:latin typeface="Tahoma"/>
                <a:cs typeface="Tahoma"/>
              </a:rPr>
              <a:t>the </a:t>
            </a:r>
            <a:r>
              <a:rPr sz="4360" spc="-99" dirty="0">
                <a:latin typeface="Tahoma"/>
                <a:cs typeface="Tahoma"/>
              </a:rPr>
              <a:t>links </a:t>
            </a:r>
            <a:r>
              <a:rPr sz="4360" spc="-238" dirty="0">
                <a:latin typeface="Tahoma"/>
                <a:cs typeface="Tahoma"/>
              </a:rPr>
              <a:t>added</a:t>
            </a:r>
            <a:r>
              <a:rPr sz="4360" spc="-198" dirty="0">
                <a:latin typeface="Tahoma"/>
                <a:cs typeface="Tahoma"/>
              </a:rPr>
              <a:t> up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713"/>
              </a:spcBef>
            </a:pPr>
            <a:r>
              <a:rPr sz="4360" b="1" spc="-99" dirty="0">
                <a:latin typeface="Gill Sans MT"/>
                <a:cs typeface="Gill Sans MT"/>
              </a:rPr>
              <a:t>until </a:t>
            </a:r>
            <a:r>
              <a:rPr sz="4360" i="1" spc="-178" dirty="0">
                <a:latin typeface="Trebuchet MS"/>
                <a:cs typeface="Trebuchet MS"/>
              </a:rPr>
              <a:t>no </a:t>
            </a:r>
            <a:r>
              <a:rPr sz="4360" i="1" spc="-317" dirty="0">
                <a:latin typeface="Trebuchet MS"/>
                <a:cs typeface="Trebuchet MS"/>
              </a:rPr>
              <a:t>more </a:t>
            </a:r>
            <a:r>
              <a:rPr sz="4360" i="1" spc="-178" dirty="0">
                <a:latin typeface="Trebuchet MS"/>
                <a:cs typeface="Trebuchet MS"/>
              </a:rPr>
              <a:t>changes </a:t>
            </a:r>
            <a:r>
              <a:rPr sz="4360" i="1" spc="-139" dirty="0">
                <a:latin typeface="Trebuchet MS"/>
                <a:cs typeface="Trebuchet MS"/>
              </a:rPr>
              <a:t>(max</a:t>
            </a:r>
            <a:r>
              <a:rPr sz="4360" i="1" spc="452" dirty="0">
                <a:latin typeface="Trebuchet MS"/>
                <a:cs typeface="Trebuchet MS"/>
              </a:rPr>
              <a:t> </a:t>
            </a:r>
            <a:r>
              <a:rPr sz="4360" i="1" spc="-238" dirty="0">
                <a:latin typeface="Trebuchet MS"/>
                <a:cs typeface="Trebuchet MS"/>
              </a:rPr>
              <a:t>modularity)</a:t>
            </a:r>
            <a:r>
              <a:rPr sz="4360" spc="-238" dirty="0">
                <a:latin typeface="Tahoma"/>
                <a:cs typeface="Tahoma"/>
              </a:rPr>
              <a:t>;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8502" y="13051760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</p:spTree>
    <p:extLst>
      <p:ext uri="{BB962C8B-B14F-4D97-AF65-F5344CB8AC3E}">
        <p14:creationId xmlns:p14="http://schemas.microsoft.com/office/powerpoint/2010/main" val="206874258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237317"/>
            <a:ext cx="7761490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99" dirty="0">
                <a:solidFill>
                  <a:srgbClr val="FFFFFF"/>
                </a:solidFill>
                <a:latin typeface="Tahoma"/>
                <a:cs typeface="Tahoma"/>
              </a:rPr>
              <a:t>Fast </a:t>
            </a:r>
            <a:r>
              <a:rPr sz="5549" spc="-178" dirty="0">
                <a:solidFill>
                  <a:srgbClr val="FFFFFF"/>
                </a:solidFill>
                <a:latin typeface="Tahoma"/>
                <a:cs typeface="Tahoma"/>
              </a:rPr>
              <a:t>community</a:t>
            </a:r>
            <a:r>
              <a:rPr sz="5549" spc="25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78" dirty="0">
                <a:solidFill>
                  <a:srgbClr val="FFFFFF"/>
                </a:solidFill>
                <a:latin typeface="Tahoma"/>
                <a:cs typeface="Tahoma"/>
              </a:rPr>
              <a:t>unfolding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78702" y="2484361"/>
            <a:ext cx="13392214" cy="797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17707392" y="12425610"/>
            <a:ext cx="3115671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59" dirty="0">
                <a:latin typeface="Verdana"/>
                <a:cs typeface="Verdana"/>
              </a:rPr>
              <a:t>V. </a:t>
            </a:r>
            <a:r>
              <a:rPr sz="2378" spc="-139" dirty="0">
                <a:latin typeface="Verdana"/>
                <a:cs typeface="Verdana"/>
              </a:rPr>
              <a:t>Blondel </a:t>
            </a:r>
            <a:r>
              <a:rPr sz="2378" spc="-178" dirty="0">
                <a:latin typeface="Verdana"/>
                <a:cs typeface="Verdana"/>
              </a:rPr>
              <a:t>et.al.,</a:t>
            </a:r>
            <a:r>
              <a:rPr sz="2378" spc="20" dirty="0">
                <a:latin typeface="Verdana"/>
                <a:cs typeface="Verdana"/>
              </a:rPr>
              <a:t> </a:t>
            </a:r>
            <a:r>
              <a:rPr sz="2378" spc="-258" dirty="0">
                <a:latin typeface="Verdana"/>
                <a:cs typeface="Verdana"/>
              </a:rPr>
              <a:t>2008</a:t>
            </a:r>
            <a:endParaRPr sz="2378">
              <a:latin typeface="Verdana"/>
              <a:cs typeface="Verdana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874550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356" y="2251723"/>
            <a:ext cx="7806795" cy="209365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99" dirty="0">
                <a:solidFill>
                  <a:srgbClr val="FFFFFF"/>
                </a:solidFill>
                <a:latin typeface="Tahoma"/>
                <a:cs typeface="Tahoma"/>
              </a:rPr>
              <a:t>Fast </a:t>
            </a:r>
            <a:r>
              <a:rPr sz="5549" spc="-178" dirty="0">
                <a:solidFill>
                  <a:srgbClr val="FFFFFF"/>
                </a:solidFill>
                <a:latin typeface="Tahoma"/>
                <a:cs typeface="Tahoma"/>
              </a:rPr>
              <a:t>community</a:t>
            </a:r>
            <a:r>
              <a:rPr sz="5549" spc="25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78" dirty="0">
                <a:solidFill>
                  <a:srgbClr val="FFFFFF"/>
                </a:solidFill>
                <a:latin typeface="Tahoma"/>
                <a:cs typeface="Tahoma"/>
              </a:rPr>
              <a:t>unfolding</a:t>
            </a:r>
            <a:endParaRPr sz="5549" dirty="0">
              <a:latin typeface="Tahoma"/>
              <a:cs typeface="Tahoma"/>
            </a:endParaRPr>
          </a:p>
          <a:p>
            <a:pPr marL="171135">
              <a:spcBef>
                <a:spcPts val="3940"/>
              </a:spcBef>
            </a:pPr>
            <a:r>
              <a:rPr sz="4360" spc="-159" dirty="0">
                <a:latin typeface="Tahoma"/>
                <a:cs typeface="Tahoma"/>
              </a:rPr>
              <a:t>clusters </a:t>
            </a:r>
            <a:r>
              <a:rPr sz="4360" spc="178" dirty="0">
                <a:latin typeface="Tahoma"/>
                <a:cs typeface="Tahoma"/>
              </a:rPr>
              <a:t>= </a:t>
            </a:r>
            <a:r>
              <a:rPr sz="4360" spc="-178" dirty="0">
                <a:latin typeface="Tahoma"/>
                <a:cs typeface="Tahoma"/>
              </a:rPr>
              <a:t>4, </a:t>
            </a:r>
            <a:r>
              <a:rPr sz="4360" spc="-139" dirty="0">
                <a:latin typeface="Tahoma"/>
                <a:cs typeface="Tahoma"/>
              </a:rPr>
              <a:t>modularity </a:t>
            </a:r>
            <a:r>
              <a:rPr sz="4360" spc="178" dirty="0">
                <a:latin typeface="Tahoma"/>
                <a:cs typeface="Tahoma"/>
              </a:rPr>
              <a:t>=</a:t>
            </a:r>
            <a:r>
              <a:rPr sz="4360" spc="594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0.445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01905" y="2870909"/>
            <a:ext cx="9317051" cy="9317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>
          <a:xfrm>
            <a:off x="2426184" y="1304665"/>
            <a:ext cx="6747313" cy="9144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1508672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99" dirty="0"/>
              <a:t>Walktrap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3605483" y="3163084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/>
          <p:nvPr/>
        </p:nvSpPr>
        <p:spPr>
          <a:xfrm>
            <a:off x="3605483" y="3403780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/>
          <p:nvPr/>
        </p:nvSpPr>
        <p:spPr>
          <a:xfrm>
            <a:off x="3890070" y="8402547"/>
            <a:ext cx="0" cy="1389217"/>
          </a:xfrm>
          <a:custGeom>
            <a:avLst/>
            <a:gdLst/>
            <a:ahLst/>
            <a:cxnLst/>
            <a:rect l="l" t="t" r="r" b="b"/>
            <a:pathLst>
              <a:path h="350519">
                <a:moveTo>
                  <a:pt x="0" y="350253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 txBox="1"/>
          <p:nvPr/>
        </p:nvSpPr>
        <p:spPr>
          <a:xfrm>
            <a:off x="3555149" y="3132523"/>
            <a:ext cx="13534794" cy="7484129"/>
          </a:xfrm>
          <a:prstGeom prst="rect">
            <a:avLst/>
          </a:prstGeom>
        </p:spPr>
        <p:txBody>
          <a:bodyPr vert="horz" wrap="square" lIns="0" tIns="339754" rIns="0" bIns="0" rtlCol="0">
            <a:spAutoFit/>
          </a:bodyPr>
          <a:lstStyle/>
          <a:p>
            <a:pPr marL="50334" algn="l">
              <a:spcBef>
                <a:spcPts val="2675"/>
              </a:spcBef>
            </a:pPr>
            <a:r>
              <a:rPr sz="4360" b="1" spc="-159" dirty="0">
                <a:latin typeface="Gill Sans MT"/>
                <a:cs typeface="Gill Sans MT"/>
              </a:rPr>
              <a:t>Algorithm: </a:t>
            </a:r>
            <a:r>
              <a:rPr sz="4360" spc="-79" dirty="0">
                <a:latin typeface="Tahoma"/>
                <a:cs typeface="Tahoma"/>
              </a:rPr>
              <a:t>Walktrap</a:t>
            </a:r>
            <a:r>
              <a:rPr sz="4360" spc="-7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community</a:t>
            </a:r>
            <a:r>
              <a:rPr sz="4360" spc="-495" dirty="0">
                <a:latin typeface="Tahoma"/>
                <a:cs typeface="Tahoma"/>
              </a:rPr>
              <a:t> </a:t>
            </a:r>
            <a:r>
              <a:rPr sz="4360" spc="-139" dirty="0">
                <a:latin typeface="Tahoma"/>
                <a:cs typeface="Tahoma"/>
              </a:rPr>
              <a:t>detection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2299"/>
              </a:spcBef>
            </a:pPr>
            <a:r>
              <a:rPr sz="4360" b="1" spc="-139" dirty="0">
                <a:latin typeface="Gill Sans MT"/>
                <a:cs typeface="Gill Sans MT"/>
              </a:rPr>
              <a:t>Input</a:t>
            </a:r>
            <a:r>
              <a:rPr sz="4360" spc="-139" dirty="0">
                <a:latin typeface="Tahoma"/>
                <a:cs typeface="Tahoma"/>
              </a:rPr>
              <a:t>: </a:t>
            </a:r>
            <a:r>
              <a:rPr sz="4360" spc="-178" dirty="0">
                <a:latin typeface="Tahoma"/>
                <a:cs typeface="Tahoma"/>
              </a:rPr>
              <a:t>Graph</a:t>
            </a:r>
            <a:r>
              <a:rPr sz="4360" spc="-476" dirty="0">
                <a:latin typeface="Tahoma"/>
                <a:cs typeface="Tahoma"/>
              </a:rPr>
              <a:t> </a:t>
            </a:r>
            <a:r>
              <a:rPr sz="4360" spc="20" dirty="0">
                <a:latin typeface="Tahoma"/>
                <a:cs typeface="Tahoma"/>
              </a:rPr>
              <a:t>G(V,E)</a:t>
            </a:r>
            <a:endParaRPr sz="4360" dirty="0">
              <a:latin typeface="Tahoma"/>
              <a:cs typeface="Tahoma"/>
            </a:endParaRPr>
          </a:p>
          <a:p>
            <a:pPr marL="50334" marR="3850544" algn="l">
              <a:lnSpc>
                <a:spcPct val="121000"/>
              </a:lnSpc>
            </a:pPr>
            <a:r>
              <a:rPr sz="4360" b="1" spc="-178" dirty="0">
                <a:latin typeface="Gill Sans MT"/>
                <a:cs typeface="Gill Sans MT"/>
              </a:rPr>
              <a:t>Output</a:t>
            </a:r>
            <a:r>
              <a:rPr sz="4360" spc="-178" dirty="0">
                <a:latin typeface="Tahoma"/>
                <a:cs typeface="Tahoma"/>
              </a:rPr>
              <a:t>: </a:t>
            </a:r>
            <a:r>
              <a:rPr sz="4360" spc="-139" dirty="0">
                <a:latin typeface="Tahoma"/>
                <a:cs typeface="Tahoma"/>
              </a:rPr>
              <a:t>Dendrogram</a:t>
            </a:r>
            <a:r>
              <a:rPr sz="4360" spc="-139" dirty="0">
                <a:latin typeface="Tahoma"/>
                <a:cs typeface="Tahoma"/>
              </a:rPr>
              <a:t>/communities  Assign </a:t>
            </a:r>
            <a:r>
              <a:rPr sz="4360" spc="-238" dirty="0">
                <a:latin typeface="Tahoma"/>
                <a:cs typeface="Tahoma"/>
              </a:rPr>
              <a:t>each </a:t>
            </a:r>
            <a:r>
              <a:rPr sz="4360" spc="-198" dirty="0">
                <a:latin typeface="Tahoma"/>
                <a:cs typeface="Tahoma"/>
              </a:rPr>
              <a:t>vertex </a:t>
            </a:r>
            <a:r>
              <a:rPr sz="4360" spc="-59" dirty="0">
                <a:latin typeface="Tahoma"/>
                <a:cs typeface="Tahoma"/>
              </a:rPr>
              <a:t>to its </a:t>
            </a:r>
            <a:r>
              <a:rPr sz="4360" spc="-277" dirty="0">
                <a:latin typeface="Tahoma"/>
                <a:cs typeface="Tahoma"/>
              </a:rPr>
              <a:t>own</a:t>
            </a:r>
            <a:r>
              <a:rPr sz="4360" spc="40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community;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1090"/>
              </a:spcBef>
            </a:pPr>
            <a:r>
              <a:rPr sz="4360" spc="-159" dirty="0">
                <a:latin typeface="Tahoma"/>
                <a:cs typeface="Tahoma"/>
              </a:rPr>
              <a:t>Compute </a:t>
            </a:r>
            <a:r>
              <a:rPr sz="4360" spc="-198" dirty="0">
                <a:latin typeface="Tahoma"/>
                <a:cs typeface="Tahoma"/>
              </a:rPr>
              <a:t>random </a:t>
            </a:r>
            <a:r>
              <a:rPr sz="4360" spc="-178" dirty="0">
                <a:latin typeface="Tahoma"/>
                <a:cs typeface="Tahoma"/>
              </a:rPr>
              <a:t>walk </a:t>
            </a:r>
            <a:r>
              <a:rPr sz="4360" spc="-159" dirty="0">
                <a:latin typeface="Tahoma"/>
                <a:cs typeface="Tahoma"/>
              </a:rPr>
              <a:t>distance </a:t>
            </a:r>
            <a:r>
              <a:rPr sz="4360" spc="-277" dirty="0">
                <a:latin typeface="Tahoma"/>
                <a:cs typeface="Tahoma"/>
              </a:rPr>
              <a:t>between </a:t>
            </a:r>
            <a:r>
              <a:rPr sz="4360" spc="-159" dirty="0">
                <a:latin typeface="Tahoma"/>
                <a:cs typeface="Tahoma"/>
              </a:rPr>
              <a:t>adjacent</a:t>
            </a:r>
            <a:r>
              <a:rPr sz="4360" spc="452" dirty="0">
                <a:latin typeface="Tahoma"/>
                <a:cs typeface="Tahoma"/>
              </a:rPr>
              <a:t> </a:t>
            </a:r>
            <a:r>
              <a:rPr sz="4360" spc="-198" dirty="0">
                <a:latin typeface="Tahoma"/>
                <a:cs typeface="Tahoma"/>
              </a:rPr>
              <a:t>vertices;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1110"/>
              </a:spcBef>
            </a:pPr>
            <a:r>
              <a:rPr sz="4360" b="1" spc="-198" dirty="0">
                <a:latin typeface="Gill Sans MT"/>
                <a:cs typeface="Gill Sans MT"/>
              </a:rPr>
              <a:t>for </a:t>
            </a:r>
            <a:r>
              <a:rPr sz="4360" i="1" spc="-159" dirty="0">
                <a:latin typeface="Trebuchet MS"/>
                <a:cs typeface="Trebuchet MS"/>
              </a:rPr>
              <a:t>n-1 </a:t>
            </a:r>
            <a:r>
              <a:rPr sz="4360" i="1" spc="-238" dirty="0">
                <a:latin typeface="Trebuchet MS"/>
                <a:cs typeface="Trebuchet MS"/>
              </a:rPr>
              <a:t>steps</a:t>
            </a:r>
            <a:r>
              <a:rPr sz="4360" i="1" spc="198" dirty="0">
                <a:latin typeface="Trebuchet MS"/>
                <a:cs typeface="Trebuchet MS"/>
              </a:rPr>
              <a:t> </a:t>
            </a:r>
            <a:r>
              <a:rPr sz="4360" b="1" spc="-178" dirty="0">
                <a:latin typeface="Gill Sans MT"/>
                <a:cs typeface="Gill Sans MT"/>
              </a:rPr>
              <a:t>do</a:t>
            </a:r>
            <a:endParaRPr sz="4360" dirty="0">
              <a:latin typeface="Gill Sans MT"/>
              <a:cs typeface="Gill Sans MT"/>
            </a:endParaRPr>
          </a:p>
          <a:p>
            <a:pPr marL="893427" algn="l">
              <a:spcBef>
                <a:spcPts val="139"/>
              </a:spcBef>
            </a:pPr>
            <a:r>
              <a:rPr sz="4360" spc="-218" dirty="0">
                <a:latin typeface="Tahoma"/>
                <a:cs typeface="Tahoma"/>
              </a:rPr>
              <a:t>choose two </a:t>
            </a:r>
            <a:r>
              <a:rPr sz="4360" spc="-40" dirty="0">
                <a:latin typeface="Tahoma"/>
                <a:cs typeface="Tahoma"/>
              </a:rPr>
              <a:t>”closest” </a:t>
            </a:r>
            <a:r>
              <a:rPr sz="4360" spc="-159" dirty="0">
                <a:latin typeface="Tahoma"/>
                <a:cs typeface="Tahoma"/>
              </a:rPr>
              <a:t>communities </a:t>
            </a:r>
            <a:r>
              <a:rPr sz="4360" spc="-198" dirty="0">
                <a:latin typeface="Tahoma"/>
                <a:cs typeface="Tahoma"/>
              </a:rPr>
              <a:t>and </a:t>
            </a:r>
            <a:r>
              <a:rPr sz="4360" spc="-277" dirty="0">
                <a:latin typeface="Tahoma"/>
                <a:cs typeface="Tahoma"/>
              </a:rPr>
              <a:t>merge</a:t>
            </a:r>
            <a:r>
              <a:rPr sz="4360" spc="357" dirty="0">
                <a:latin typeface="Tahoma"/>
                <a:cs typeface="Tahoma"/>
              </a:rPr>
              <a:t> </a:t>
            </a:r>
            <a:r>
              <a:rPr sz="4360" spc="-178" dirty="0">
                <a:latin typeface="Tahoma"/>
                <a:cs typeface="Tahoma"/>
              </a:rPr>
              <a:t>them </a:t>
            </a:r>
            <a:r>
              <a:rPr sz="4360" spc="-357" dirty="0">
                <a:latin typeface="Tahoma"/>
                <a:cs typeface="Tahoma"/>
              </a:rPr>
              <a:t>;</a:t>
            </a:r>
            <a:endParaRPr sz="4360" dirty="0">
              <a:latin typeface="Tahoma"/>
              <a:cs typeface="Tahoma"/>
            </a:endParaRPr>
          </a:p>
          <a:p>
            <a:pPr marL="893427" algn="l">
              <a:spcBef>
                <a:spcPts val="1090"/>
              </a:spcBef>
            </a:pPr>
            <a:r>
              <a:rPr sz="4360" spc="-159" dirty="0">
                <a:latin typeface="Tahoma"/>
                <a:cs typeface="Tahoma"/>
              </a:rPr>
              <a:t>update distance </a:t>
            </a:r>
            <a:r>
              <a:rPr sz="4360" spc="-277" dirty="0">
                <a:latin typeface="Tahoma"/>
                <a:cs typeface="Tahoma"/>
              </a:rPr>
              <a:t>between</a:t>
            </a:r>
            <a:r>
              <a:rPr sz="4360" spc="535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communities</a:t>
            </a:r>
            <a:endParaRPr sz="4360" dirty="0">
              <a:latin typeface="Tahoma"/>
              <a:cs typeface="Tahoma"/>
            </a:endParaRPr>
          </a:p>
          <a:p>
            <a:pPr marL="50334" algn="l">
              <a:spcBef>
                <a:spcPts val="733"/>
              </a:spcBef>
            </a:pPr>
            <a:r>
              <a:rPr sz="4360" b="1" spc="-159" dirty="0">
                <a:latin typeface="Gill Sans MT"/>
                <a:cs typeface="Gill Sans MT"/>
              </a:rPr>
              <a:t>end</a:t>
            </a:r>
            <a:endParaRPr sz="436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5483" y="10765170"/>
            <a:ext cx="17166392" cy="0"/>
          </a:xfrm>
          <a:custGeom>
            <a:avLst/>
            <a:gdLst/>
            <a:ahLst/>
            <a:cxnLst/>
            <a:rect l="l" t="t" r="r" b="b"/>
            <a:pathLst>
              <a:path w="4331335">
                <a:moveTo>
                  <a:pt x="0" y="0"/>
                </a:moveTo>
                <a:lnTo>
                  <a:pt x="4330903" y="0"/>
                </a:lnTo>
              </a:path>
            </a:pathLst>
          </a:custGeom>
          <a:ln w="10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17"/>
          </a:p>
        </p:txBody>
      </p:sp>
    </p:spTree>
    <p:extLst>
      <p:ext uri="{BB962C8B-B14F-4D97-AF65-F5344CB8AC3E}">
        <p14:creationId xmlns:p14="http://schemas.microsoft.com/office/powerpoint/2010/main" val="1243430950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4" y="237317"/>
            <a:ext cx="2791017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99" dirty="0">
                <a:solidFill>
                  <a:srgbClr val="FFFFFF"/>
                </a:solidFill>
                <a:latin typeface="Tahoma"/>
                <a:cs typeface="Tahoma"/>
              </a:rPr>
              <a:t>Walktrap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4949" y="2450193"/>
            <a:ext cx="10497513" cy="8747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16824835" y="12652263"/>
            <a:ext cx="3996515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119" dirty="0">
                <a:latin typeface="Verdana"/>
                <a:cs typeface="Verdana"/>
              </a:rPr>
              <a:t>P. </a:t>
            </a:r>
            <a:r>
              <a:rPr sz="2378" spc="-159" dirty="0">
                <a:latin typeface="Verdana"/>
                <a:cs typeface="Verdana"/>
              </a:rPr>
              <a:t>Pons </a:t>
            </a:r>
            <a:r>
              <a:rPr sz="2378" spc="-218" dirty="0">
                <a:latin typeface="Verdana"/>
                <a:cs typeface="Verdana"/>
              </a:rPr>
              <a:t>and </a:t>
            </a:r>
            <a:r>
              <a:rPr sz="2378" dirty="0">
                <a:latin typeface="Verdana"/>
                <a:cs typeface="Verdana"/>
              </a:rPr>
              <a:t>M. </a:t>
            </a:r>
            <a:r>
              <a:rPr sz="2378" spc="-198" dirty="0">
                <a:latin typeface="Verdana"/>
                <a:cs typeface="Verdana"/>
              </a:rPr>
              <a:t>Latapy,</a:t>
            </a:r>
            <a:r>
              <a:rPr sz="2378" spc="337" dirty="0">
                <a:latin typeface="Verdana"/>
                <a:cs typeface="Verdana"/>
              </a:rPr>
              <a:t> </a:t>
            </a:r>
            <a:r>
              <a:rPr sz="2378" spc="-258" dirty="0">
                <a:latin typeface="Verdana"/>
                <a:cs typeface="Verdana"/>
              </a:rPr>
              <a:t>2006</a:t>
            </a:r>
            <a:endParaRPr sz="2378">
              <a:latin typeface="Verdana"/>
              <a:cs typeface="Verdana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22024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5940" y="2833033"/>
            <a:ext cx="7806795" cy="209365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99" dirty="0">
                <a:solidFill>
                  <a:srgbClr val="FFFFFF"/>
                </a:solidFill>
                <a:latin typeface="Tahoma"/>
                <a:cs typeface="Tahoma"/>
              </a:rPr>
              <a:t>Walktrap</a:t>
            </a:r>
            <a:endParaRPr sz="5549" dirty="0">
              <a:latin typeface="Tahoma"/>
              <a:cs typeface="Tahoma"/>
            </a:endParaRPr>
          </a:p>
          <a:p>
            <a:pPr marL="171135">
              <a:spcBef>
                <a:spcPts val="3940"/>
              </a:spcBef>
            </a:pPr>
            <a:r>
              <a:rPr sz="4360" spc="-159" dirty="0">
                <a:latin typeface="Tahoma"/>
                <a:cs typeface="Tahoma"/>
              </a:rPr>
              <a:t>clusters </a:t>
            </a:r>
            <a:r>
              <a:rPr sz="4360" spc="178" dirty="0">
                <a:latin typeface="Tahoma"/>
                <a:cs typeface="Tahoma"/>
              </a:rPr>
              <a:t>= </a:t>
            </a:r>
            <a:r>
              <a:rPr sz="4360" spc="-178" dirty="0">
                <a:latin typeface="Tahoma"/>
                <a:cs typeface="Tahoma"/>
              </a:rPr>
              <a:t>4, </a:t>
            </a:r>
            <a:r>
              <a:rPr sz="4360" spc="-139" dirty="0">
                <a:latin typeface="Tahoma"/>
                <a:cs typeface="Tahoma"/>
              </a:rPr>
              <a:t>modularity </a:t>
            </a:r>
            <a:r>
              <a:rPr sz="4360" spc="178" dirty="0">
                <a:latin typeface="Tahoma"/>
                <a:cs typeface="Tahoma"/>
              </a:rPr>
              <a:t>=</a:t>
            </a:r>
            <a:r>
              <a:rPr sz="4360" spc="594" dirty="0">
                <a:latin typeface="Tahoma"/>
                <a:cs typeface="Tahoma"/>
              </a:rPr>
              <a:t> </a:t>
            </a:r>
            <a:r>
              <a:rPr sz="4360" spc="-218" dirty="0">
                <a:latin typeface="Tahoma"/>
                <a:cs typeface="Tahoma"/>
              </a:rPr>
              <a:t>0.440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58858" y="2425239"/>
            <a:ext cx="9086894" cy="9086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1"/>
          </p:nvPr>
        </p:nvSpPr>
        <p:spPr>
          <a:xfrm>
            <a:off x="2426185" y="1304665"/>
            <a:ext cx="6806306" cy="9144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9479883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59" dirty="0"/>
              <a:t>Overlapping</a:t>
            </a:r>
            <a:r>
              <a:rPr spc="-139" dirty="0"/>
              <a:t> </a:t>
            </a:r>
            <a:r>
              <a:rPr spc="-178" dirty="0"/>
              <a:t>communities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5767274" y="2397170"/>
            <a:ext cx="12841057" cy="5823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 txBox="1"/>
          <p:nvPr/>
        </p:nvSpPr>
        <p:spPr>
          <a:xfrm>
            <a:off x="3555147" y="8951530"/>
            <a:ext cx="9266479" cy="2569422"/>
          </a:xfrm>
          <a:prstGeom prst="rect">
            <a:avLst/>
          </a:prstGeom>
        </p:spPr>
        <p:txBody>
          <a:bodyPr vert="horz" wrap="square" lIns="0" tIns="218949" rIns="0" bIns="0" rtlCol="0">
            <a:spAutoFit/>
          </a:bodyPr>
          <a:lstStyle/>
          <a:p>
            <a:pPr marL="50334">
              <a:spcBef>
                <a:spcPts val="1720"/>
              </a:spcBef>
            </a:pPr>
            <a:r>
              <a:rPr sz="4360" spc="-139" dirty="0">
                <a:latin typeface="Tahoma"/>
                <a:cs typeface="Tahoma"/>
              </a:rPr>
              <a:t>Community</a:t>
            </a:r>
            <a:r>
              <a:rPr sz="4360" spc="59" dirty="0">
                <a:latin typeface="Tahoma"/>
                <a:cs typeface="Tahoma"/>
              </a:rPr>
              <a:t> </a:t>
            </a:r>
            <a:r>
              <a:rPr sz="4360" spc="-159" dirty="0">
                <a:latin typeface="Tahoma"/>
                <a:cs typeface="Tahoma"/>
              </a:rPr>
              <a:t>detection:</a:t>
            </a:r>
            <a:endParaRPr sz="4360" dirty="0">
              <a:latin typeface="Tahoma"/>
              <a:cs typeface="Tahoma"/>
            </a:endParaRPr>
          </a:p>
          <a:p>
            <a:pPr marL="1147613" marR="20134" algn="l">
              <a:lnSpc>
                <a:spcPct val="125299"/>
              </a:lnSpc>
            </a:pPr>
            <a:r>
              <a:rPr sz="4360" spc="-178" dirty="0">
                <a:latin typeface="Tahoma"/>
                <a:cs typeface="Tahoma"/>
              </a:rPr>
              <a:t>Graph </a:t>
            </a:r>
            <a:r>
              <a:rPr sz="4360" spc="-99" dirty="0">
                <a:latin typeface="Tahoma"/>
                <a:cs typeface="Tahoma"/>
              </a:rPr>
              <a:t>partitioning </a:t>
            </a:r>
            <a:r>
              <a:rPr sz="4360" spc="-238" dirty="0">
                <a:latin typeface="Tahoma"/>
                <a:cs typeface="Tahoma"/>
              </a:rPr>
              <a:t>(sparse </a:t>
            </a:r>
            <a:r>
              <a:rPr sz="4360" spc="-99" dirty="0">
                <a:latin typeface="Tahoma"/>
                <a:cs typeface="Tahoma"/>
              </a:rPr>
              <a:t>cuts)  </a:t>
            </a:r>
            <a:r>
              <a:rPr sz="4360" spc="-139" dirty="0">
                <a:latin typeface="Tahoma"/>
                <a:cs typeface="Tahoma"/>
              </a:rPr>
              <a:t>Vertex clustering </a:t>
            </a:r>
            <a:r>
              <a:rPr sz="4360" spc="-159" dirty="0">
                <a:latin typeface="Tahoma"/>
                <a:cs typeface="Tahoma"/>
              </a:rPr>
              <a:t>(vertex</a:t>
            </a:r>
            <a:r>
              <a:rPr sz="4360" spc="377" dirty="0">
                <a:latin typeface="Tahoma"/>
                <a:cs typeface="Tahoma"/>
              </a:rPr>
              <a:t> </a:t>
            </a:r>
            <a:r>
              <a:rPr sz="4360" spc="-99" dirty="0">
                <a:latin typeface="Tahoma"/>
                <a:cs typeface="Tahoma"/>
              </a:rPr>
              <a:t>similarity)</a:t>
            </a:r>
            <a:endParaRPr sz="436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46687" y="12321819"/>
            <a:ext cx="3576227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238" dirty="0">
                <a:latin typeface="Verdana"/>
                <a:cs typeface="Verdana"/>
              </a:rPr>
              <a:t>image </a:t>
            </a:r>
            <a:r>
              <a:rPr sz="2378" spc="-198" dirty="0">
                <a:latin typeface="Verdana"/>
                <a:cs typeface="Verdana"/>
              </a:rPr>
              <a:t>from </a:t>
            </a:r>
            <a:r>
              <a:rPr sz="2378" spc="-79" dirty="0">
                <a:latin typeface="Verdana"/>
                <a:cs typeface="Verdana"/>
              </a:rPr>
              <a:t>W. Liu </a:t>
            </a:r>
            <a:r>
              <a:rPr sz="2378" spc="-178" dirty="0">
                <a:latin typeface="Verdana"/>
                <a:cs typeface="Verdana"/>
              </a:rPr>
              <a:t>,</a:t>
            </a:r>
            <a:r>
              <a:rPr sz="2378" spc="416" dirty="0">
                <a:latin typeface="Verdana"/>
                <a:cs typeface="Verdana"/>
              </a:rPr>
              <a:t> </a:t>
            </a:r>
            <a:r>
              <a:rPr sz="2378" spc="-258" dirty="0">
                <a:latin typeface="Verdana"/>
                <a:cs typeface="Verdana"/>
              </a:rPr>
              <a:t>2014</a:t>
            </a:r>
            <a:endParaRPr sz="2378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38585544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4092" y="237316"/>
            <a:ext cx="9689284" cy="922566"/>
          </a:xfrm>
          <a:prstGeom prst="rect">
            <a:avLst/>
          </a:prstGeom>
        </p:spPr>
        <p:txBody>
          <a:bodyPr vert="horz" wrap="square" lIns="0" tIns="67951" rIns="0" bIns="0" rtlCol="0">
            <a:spAutoFit/>
          </a:bodyPr>
          <a:lstStyle/>
          <a:p>
            <a:pPr marL="50334">
              <a:spcBef>
                <a:spcPts val="535"/>
              </a:spcBef>
            </a:pPr>
            <a:r>
              <a:rPr sz="5549" spc="-159" dirty="0">
                <a:solidFill>
                  <a:srgbClr val="FFFFFF"/>
                </a:solidFill>
                <a:latin typeface="Tahoma"/>
                <a:cs typeface="Tahoma"/>
              </a:rPr>
              <a:t>Community detection</a:t>
            </a:r>
            <a:r>
              <a:rPr sz="5549" spc="33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49" spc="-178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endParaRPr sz="5549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33730" y="2119465"/>
            <a:ext cx="13714357" cy="6782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/>
          <p:nvPr/>
        </p:nvSpPr>
        <p:spPr>
          <a:xfrm>
            <a:off x="5496699" y="8902430"/>
            <a:ext cx="13788417" cy="4685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5" name="object 5"/>
          <p:cNvSpPr txBox="1"/>
          <p:nvPr/>
        </p:nvSpPr>
        <p:spPr>
          <a:xfrm>
            <a:off x="20936348" y="13173593"/>
            <a:ext cx="2244894" cy="414218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2378" spc="-159" dirty="0">
                <a:latin typeface="Verdana"/>
                <a:cs typeface="Verdana"/>
              </a:rPr>
              <a:t>Fortunato,</a:t>
            </a:r>
            <a:r>
              <a:rPr sz="2378" spc="-178" dirty="0">
                <a:latin typeface="Verdana"/>
                <a:cs typeface="Verdana"/>
              </a:rPr>
              <a:t> </a:t>
            </a:r>
            <a:r>
              <a:rPr sz="2378" spc="-258" dirty="0">
                <a:latin typeface="Verdana"/>
                <a:cs typeface="Verdana"/>
              </a:rPr>
              <a:t>2010</a:t>
            </a:r>
            <a:endParaRPr sz="2378">
              <a:latin typeface="Verdana"/>
              <a:cs typeface="Verdana"/>
            </a:endParaRPr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754632"/>
      </p:ext>
    </p:extLst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258" dirty="0"/>
              <a:t>References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object 4"/>
          <p:cNvSpPr txBox="1"/>
          <p:nvPr/>
        </p:nvSpPr>
        <p:spPr>
          <a:xfrm>
            <a:off x="2426184" y="2826354"/>
            <a:ext cx="20669790" cy="9848207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7534" marR="284387" indent="-457200" algn="l">
              <a:lnSpc>
                <a:spcPct val="106900"/>
              </a:lnSpc>
              <a:spcBef>
                <a:spcPts val="218"/>
              </a:spcBef>
              <a:buFont typeface="Arial" panose="020B0604020202020204" pitchFamily="34" charset="0"/>
              <a:buChar char="•"/>
            </a:pPr>
            <a:r>
              <a:rPr sz="4000" spc="-20" dirty="0">
                <a:latin typeface="Tahoma"/>
                <a:cs typeface="Tahoma"/>
              </a:rPr>
              <a:t>S. </a:t>
            </a:r>
            <a:r>
              <a:rPr sz="4000" spc="-40" dirty="0">
                <a:latin typeface="Tahoma"/>
                <a:cs typeface="Tahoma"/>
              </a:rPr>
              <a:t>Fortunato. Community </a:t>
            </a:r>
            <a:r>
              <a:rPr sz="4000" spc="-59" dirty="0">
                <a:latin typeface="Tahoma"/>
                <a:cs typeface="Tahoma"/>
              </a:rPr>
              <a:t>detection </a:t>
            </a:r>
            <a:r>
              <a:rPr sz="4000" spc="-20" dirty="0">
                <a:latin typeface="Tahoma"/>
                <a:cs typeface="Tahoma"/>
              </a:rPr>
              <a:t>in </a:t>
            </a:r>
            <a:r>
              <a:rPr sz="4000" spc="-99" dirty="0">
                <a:latin typeface="Tahoma"/>
                <a:cs typeface="Tahoma"/>
              </a:rPr>
              <a:t>graphs, </a:t>
            </a:r>
            <a:r>
              <a:rPr sz="4000" spc="-20" dirty="0">
                <a:latin typeface="Tahoma"/>
                <a:cs typeface="Tahoma"/>
              </a:rPr>
              <a:t>Physics </a:t>
            </a:r>
            <a:r>
              <a:rPr sz="4000" spc="-59" dirty="0">
                <a:latin typeface="Tahoma"/>
                <a:cs typeface="Tahoma"/>
              </a:rPr>
              <a:t>Reports, </a:t>
            </a:r>
            <a:r>
              <a:rPr sz="4000" spc="20" dirty="0">
                <a:latin typeface="Tahoma"/>
                <a:cs typeface="Tahoma"/>
              </a:rPr>
              <a:t>Vol.  </a:t>
            </a:r>
            <a:r>
              <a:rPr sz="4000" spc="-99" dirty="0">
                <a:latin typeface="Tahoma"/>
                <a:cs typeface="Tahoma"/>
              </a:rPr>
              <a:t>486, </a:t>
            </a:r>
            <a:r>
              <a:rPr sz="4000" spc="-178" dirty="0">
                <a:latin typeface="Tahoma"/>
                <a:cs typeface="Tahoma"/>
              </a:rPr>
              <a:t>Iss. </a:t>
            </a:r>
            <a:r>
              <a:rPr sz="4000" spc="-99" dirty="0">
                <a:latin typeface="Tahoma"/>
                <a:cs typeface="Tahoma"/>
              </a:rPr>
              <a:t>35, </a:t>
            </a:r>
            <a:r>
              <a:rPr sz="4000" spc="-79" dirty="0">
                <a:latin typeface="Tahoma"/>
                <a:cs typeface="Tahoma"/>
              </a:rPr>
              <a:t>pp </a:t>
            </a:r>
            <a:r>
              <a:rPr sz="4000" spc="-99" dirty="0">
                <a:latin typeface="Tahoma"/>
                <a:cs typeface="Tahoma"/>
              </a:rPr>
              <a:t>75-174,</a:t>
            </a:r>
            <a:r>
              <a:rPr sz="4000" spc="452" dirty="0">
                <a:latin typeface="Tahoma"/>
                <a:cs typeface="Tahoma"/>
              </a:rPr>
              <a:t> </a:t>
            </a:r>
            <a:r>
              <a:rPr sz="4000" spc="-119" dirty="0">
                <a:latin typeface="Tahoma"/>
                <a:cs typeface="Tahoma"/>
              </a:rPr>
              <a:t>2010</a:t>
            </a:r>
            <a:endParaRPr sz="4000" dirty="0">
              <a:latin typeface="Tahoma"/>
              <a:cs typeface="Tahoma"/>
            </a:endParaRPr>
          </a:p>
          <a:p>
            <a:pPr marL="507534" marR="1628302" indent="-457200" algn="l">
              <a:lnSpc>
                <a:spcPct val="106900"/>
              </a:lnSpc>
              <a:buFont typeface="Arial" panose="020B0604020202020204" pitchFamily="34" charset="0"/>
              <a:buChar char="•"/>
            </a:pPr>
            <a:r>
              <a:rPr sz="4000" spc="-20" dirty="0">
                <a:latin typeface="Tahoma"/>
                <a:cs typeface="Tahoma"/>
              </a:rPr>
              <a:t>S. </a:t>
            </a:r>
            <a:r>
              <a:rPr sz="4000" spc="59" dirty="0">
                <a:latin typeface="Tahoma"/>
                <a:cs typeface="Tahoma"/>
              </a:rPr>
              <a:t>E. </a:t>
            </a:r>
            <a:r>
              <a:rPr sz="4000" spc="-99" dirty="0">
                <a:latin typeface="Tahoma"/>
                <a:cs typeface="Tahoma"/>
              </a:rPr>
              <a:t>Schaeffer. </a:t>
            </a:r>
            <a:r>
              <a:rPr sz="4000" spc="-59" dirty="0">
                <a:latin typeface="Tahoma"/>
                <a:cs typeface="Tahoma"/>
              </a:rPr>
              <a:t>Graph clustering. </a:t>
            </a:r>
            <a:r>
              <a:rPr sz="4000" spc="-59" dirty="0">
                <a:latin typeface="Tahoma"/>
                <a:cs typeface="Tahoma"/>
              </a:rPr>
              <a:t>Computer </a:t>
            </a:r>
            <a:r>
              <a:rPr sz="4000" spc="-79" dirty="0">
                <a:latin typeface="Tahoma"/>
                <a:cs typeface="Tahoma"/>
              </a:rPr>
              <a:t>Science Review,  1(1):2764,</a:t>
            </a:r>
            <a:r>
              <a:rPr sz="4000" spc="79" dirty="0">
                <a:latin typeface="Tahoma"/>
                <a:cs typeface="Tahoma"/>
              </a:rPr>
              <a:t> </a:t>
            </a:r>
            <a:r>
              <a:rPr sz="4000" spc="-99" dirty="0">
                <a:latin typeface="Tahoma"/>
                <a:cs typeface="Tahoma"/>
              </a:rPr>
              <a:t>2007.</a:t>
            </a:r>
            <a:endParaRPr sz="4000" dirty="0">
              <a:latin typeface="Tahoma"/>
              <a:cs typeface="Tahoma"/>
            </a:endParaRPr>
          </a:p>
          <a:p>
            <a:pPr marL="507534" marR="531023" indent="-457200" algn="l">
              <a:lnSpc>
                <a:spcPct val="106900"/>
              </a:lnSpc>
              <a:buFont typeface="Arial" panose="020B0604020202020204" pitchFamily="34" charset="0"/>
              <a:buChar char="•"/>
            </a:pPr>
            <a:r>
              <a:rPr sz="4000" dirty="0">
                <a:latin typeface="Tahoma"/>
                <a:cs typeface="Tahoma"/>
              </a:rPr>
              <a:t>Modularity </a:t>
            </a:r>
            <a:r>
              <a:rPr sz="4000" spc="-99" dirty="0">
                <a:latin typeface="Tahoma"/>
                <a:cs typeface="Tahoma"/>
              </a:rPr>
              <a:t>and </a:t>
            </a:r>
            <a:r>
              <a:rPr sz="4000" spc="-59" dirty="0">
                <a:latin typeface="Tahoma"/>
                <a:cs typeface="Tahoma"/>
              </a:rPr>
              <a:t>community structure </a:t>
            </a:r>
            <a:r>
              <a:rPr sz="4000" spc="-20" dirty="0">
                <a:latin typeface="Tahoma"/>
                <a:cs typeface="Tahoma"/>
              </a:rPr>
              <a:t>in </a:t>
            </a:r>
            <a:r>
              <a:rPr sz="4000" spc="-119" dirty="0">
                <a:latin typeface="Tahoma"/>
                <a:cs typeface="Tahoma"/>
              </a:rPr>
              <a:t>networks, </a:t>
            </a:r>
            <a:r>
              <a:rPr sz="4000" spc="99" dirty="0">
                <a:latin typeface="Tahoma"/>
                <a:cs typeface="Tahoma"/>
              </a:rPr>
              <a:t>M.E.J. </a:t>
            </a:r>
            <a:r>
              <a:rPr sz="4000" spc="-79" dirty="0">
                <a:latin typeface="Tahoma"/>
                <a:cs typeface="Tahoma"/>
              </a:rPr>
              <a:t>Newman,  </a:t>
            </a:r>
            <a:r>
              <a:rPr sz="4000" spc="159" dirty="0">
                <a:latin typeface="Tahoma"/>
                <a:cs typeface="Tahoma"/>
              </a:rPr>
              <a:t>PNAS, </a:t>
            </a:r>
            <a:r>
              <a:rPr sz="4000" spc="-40" dirty="0">
                <a:latin typeface="Tahoma"/>
                <a:cs typeface="Tahoma"/>
              </a:rPr>
              <a:t>vol</a:t>
            </a:r>
            <a:r>
              <a:rPr sz="4000" spc="-40" dirty="0">
                <a:latin typeface="Tahoma"/>
                <a:cs typeface="Tahoma"/>
              </a:rPr>
              <a:t> </a:t>
            </a:r>
            <a:r>
              <a:rPr sz="4000" spc="-99" dirty="0">
                <a:latin typeface="Tahoma"/>
                <a:cs typeface="Tahoma"/>
              </a:rPr>
              <a:t>103, no 26, </a:t>
            </a:r>
            <a:r>
              <a:rPr sz="4000" spc="-79" dirty="0">
                <a:latin typeface="Tahoma"/>
                <a:cs typeface="Tahoma"/>
              </a:rPr>
              <a:t>pp </a:t>
            </a:r>
            <a:r>
              <a:rPr sz="4000" spc="-99" dirty="0">
                <a:latin typeface="Tahoma"/>
                <a:cs typeface="Tahoma"/>
              </a:rPr>
              <a:t>8577-8582,</a:t>
            </a:r>
            <a:r>
              <a:rPr sz="4000" spc="-20" dirty="0">
                <a:latin typeface="Tahoma"/>
                <a:cs typeface="Tahoma"/>
              </a:rPr>
              <a:t> </a:t>
            </a:r>
            <a:r>
              <a:rPr sz="4000" spc="-119" dirty="0">
                <a:latin typeface="Tahoma"/>
                <a:cs typeface="Tahoma"/>
              </a:rPr>
              <a:t>2006</a:t>
            </a:r>
            <a:endParaRPr sz="4000" dirty="0">
              <a:latin typeface="Tahoma"/>
              <a:cs typeface="Tahoma"/>
            </a:endParaRPr>
          </a:p>
          <a:p>
            <a:pPr marL="507534" marR="1004162" indent="-457200" algn="l">
              <a:lnSpc>
                <a:spcPct val="106900"/>
              </a:lnSpc>
              <a:buFont typeface="Arial" panose="020B0604020202020204" pitchFamily="34" charset="0"/>
              <a:buChar char="•"/>
            </a:pPr>
            <a:r>
              <a:rPr sz="4000" spc="-20" dirty="0">
                <a:latin typeface="Tahoma"/>
                <a:cs typeface="Tahoma"/>
              </a:rPr>
              <a:t>Finding </a:t>
            </a:r>
            <a:r>
              <a:rPr sz="4000" spc="-99" dirty="0">
                <a:latin typeface="Tahoma"/>
                <a:cs typeface="Tahoma"/>
              </a:rPr>
              <a:t>and </a:t>
            </a:r>
            <a:r>
              <a:rPr sz="4000" spc="-59" dirty="0">
                <a:latin typeface="Tahoma"/>
                <a:cs typeface="Tahoma"/>
              </a:rPr>
              <a:t>evaluating community structure </a:t>
            </a:r>
            <a:r>
              <a:rPr sz="4000" spc="-20" dirty="0">
                <a:latin typeface="Tahoma"/>
                <a:cs typeface="Tahoma"/>
              </a:rPr>
              <a:t>in </a:t>
            </a:r>
            <a:r>
              <a:rPr sz="4000" spc="-119" dirty="0">
                <a:latin typeface="Tahoma"/>
                <a:cs typeface="Tahoma"/>
              </a:rPr>
              <a:t>networks, </a:t>
            </a:r>
            <a:r>
              <a:rPr sz="4000" spc="99" dirty="0">
                <a:latin typeface="Tahoma"/>
                <a:cs typeface="Tahoma"/>
              </a:rPr>
              <a:t>M.E.J.  </a:t>
            </a:r>
            <a:r>
              <a:rPr sz="4000" spc="-79" dirty="0">
                <a:latin typeface="Tahoma"/>
                <a:cs typeface="Tahoma"/>
              </a:rPr>
              <a:t>Newman, </a:t>
            </a:r>
            <a:r>
              <a:rPr sz="4000" spc="178" dirty="0">
                <a:latin typeface="Tahoma"/>
                <a:cs typeface="Tahoma"/>
              </a:rPr>
              <a:t>M. </a:t>
            </a:r>
            <a:r>
              <a:rPr sz="4000" spc="-59" dirty="0">
                <a:latin typeface="Tahoma"/>
                <a:cs typeface="Tahoma"/>
              </a:rPr>
              <a:t>Girvan, </a:t>
            </a:r>
            <a:r>
              <a:rPr sz="4000" spc="-20" dirty="0">
                <a:latin typeface="Tahoma"/>
                <a:cs typeface="Tahoma"/>
              </a:rPr>
              <a:t>Phys. </a:t>
            </a:r>
            <a:r>
              <a:rPr sz="4000" spc="-59" dirty="0">
                <a:latin typeface="Tahoma"/>
                <a:cs typeface="Tahoma"/>
              </a:rPr>
              <a:t>Rev </a:t>
            </a:r>
            <a:r>
              <a:rPr sz="4000" spc="59" dirty="0">
                <a:latin typeface="Tahoma"/>
                <a:cs typeface="Tahoma"/>
              </a:rPr>
              <a:t>E, </a:t>
            </a:r>
            <a:r>
              <a:rPr sz="4000" spc="-99" dirty="0">
                <a:latin typeface="Tahoma"/>
                <a:cs typeface="Tahoma"/>
              </a:rPr>
              <a:t>69,</a:t>
            </a:r>
            <a:r>
              <a:rPr sz="4000" spc="20" dirty="0">
                <a:latin typeface="Tahoma"/>
                <a:cs typeface="Tahoma"/>
              </a:rPr>
              <a:t> </a:t>
            </a:r>
            <a:r>
              <a:rPr sz="4000" spc="-119" dirty="0">
                <a:latin typeface="Tahoma"/>
                <a:cs typeface="Tahoma"/>
              </a:rPr>
              <a:t>2004</a:t>
            </a:r>
            <a:endParaRPr sz="4000" dirty="0">
              <a:latin typeface="Tahoma"/>
              <a:cs typeface="Tahoma"/>
            </a:endParaRPr>
          </a:p>
          <a:p>
            <a:pPr marL="507534" marR="20134" indent="-457200" algn="l">
              <a:lnSpc>
                <a:spcPct val="106900"/>
              </a:lnSpc>
              <a:buFont typeface="Arial" panose="020B0604020202020204" pitchFamily="34" charset="0"/>
              <a:buChar char="•"/>
            </a:pPr>
            <a:r>
              <a:rPr sz="4000" spc="59" dirty="0">
                <a:latin typeface="Tahoma"/>
                <a:cs typeface="Tahoma"/>
              </a:rPr>
              <a:t>U.N. </a:t>
            </a:r>
            <a:r>
              <a:rPr sz="4000" spc="-79" dirty="0">
                <a:latin typeface="Tahoma"/>
                <a:cs typeface="Tahoma"/>
              </a:rPr>
              <a:t>Raghavan, </a:t>
            </a:r>
            <a:r>
              <a:rPr sz="4000" spc="40" dirty="0">
                <a:latin typeface="Tahoma"/>
                <a:cs typeface="Tahoma"/>
              </a:rPr>
              <a:t>R. </a:t>
            </a:r>
            <a:r>
              <a:rPr sz="4000" spc="20" dirty="0">
                <a:latin typeface="Tahoma"/>
                <a:cs typeface="Tahoma"/>
              </a:rPr>
              <a:t>Albert, </a:t>
            </a:r>
            <a:r>
              <a:rPr sz="4000" spc="-20" dirty="0">
                <a:latin typeface="Tahoma"/>
                <a:cs typeface="Tahoma"/>
              </a:rPr>
              <a:t>S. Kumara, </a:t>
            </a:r>
            <a:r>
              <a:rPr sz="4000" spc="-79" dirty="0">
                <a:latin typeface="Tahoma"/>
                <a:cs typeface="Tahoma"/>
              </a:rPr>
              <a:t>Near linear </a:t>
            </a:r>
            <a:r>
              <a:rPr sz="4000" spc="-40" dirty="0">
                <a:latin typeface="Tahoma"/>
                <a:cs typeface="Tahoma"/>
              </a:rPr>
              <a:t>time algorithm </a:t>
            </a:r>
            <a:r>
              <a:rPr sz="4000" dirty="0">
                <a:latin typeface="Tahoma"/>
                <a:cs typeface="Tahoma"/>
              </a:rPr>
              <a:t>to  </a:t>
            </a:r>
            <a:r>
              <a:rPr sz="4000" spc="-59" dirty="0">
                <a:latin typeface="Tahoma"/>
                <a:cs typeface="Tahoma"/>
              </a:rPr>
              <a:t>detect community structures </a:t>
            </a:r>
            <a:r>
              <a:rPr sz="4000" spc="-40" dirty="0">
                <a:latin typeface="Tahoma"/>
                <a:cs typeface="Tahoma"/>
              </a:rPr>
              <a:t>in </a:t>
            </a:r>
            <a:r>
              <a:rPr sz="4000" spc="-99" dirty="0">
                <a:latin typeface="Tahoma"/>
                <a:cs typeface="Tahoma"/>
              </a:rPr>
              <a:t>large-scale </a:t>
            </a:r>
            <a:r>
              <a:rPr sz="4000" spc="-119" dirty="0">
                <a:latin typeface="Tahoma"/>
                <a:cs typeface="Tahoma"/>
              </a:rPr>
              <a:t>networks, </a:t>
            </a:r>
            <a:r>
              <a:rPr sz="4000" spc="-20" dirty="0">
                <a:latin typeface="Tahoma"/>
                <a:cs typeface="Tahoma"/>
              </a:rPr>
              <a:t>Phys. </a:t>
            </a:r>
            <a:r>
              <a:rPr sz="4000" spc="-59" dirty="0">
                <a:latin typeface="Tahoma"/>
                <a:cs typeface="Tahoma"/>
              </a:rPr>
              <a:t>Rev. </a:t>
            </a:r>
            <a:r>
              <a:rPr sz="4000" spc="178" dirty="0">
                <a:latin typeface="Tahoma"/>
                <a:cs typeface="Tahoma"/>
              </a:rPr>
              <a:t>E </a:t>
            </a:r>
            <a:r>
              <a:rPr sz="4000" spc="-119" dirty="0">
                <a:latin typeface="Tahoma"/>
                <a:cs typeface="Tahoma"/>
              </a:rPr>
              <a:t>76  </a:t>
            </a:r>
            <a:r>
              <a:rPr sz="4000" dirty="0">
                <a:latin typeface="Tahoma"/>
                <a:cs typeface="Tahoma"/>
              </a:rPr>
              <a:t>(3) </a:t>
            </a:r>
            <a:r>
              <a:rPr sz="4000" spc="-59" dirty="0">
                <a:latin typeface="Tahoma"/>
                <a:cs typeface="Tahoma"/>
              </a:rPr>
              <a:t>(2007)</a:t>
            </a:r>
            <a:r>
              <a:rPr sz="4000" spc="178" dirty="0">
                <a:latin typeface="Tahoma"/>
                <a:cs typeface="Tahoma"/>
              </a:rPr>
              <a:t> </a:t>
            </a:r>
            <a:r>
              <a:rPr sz="4000" spc="-99" dirty="0">
                <a:latin typeface="Tahoma"/>
                <a:cs typeface="Tahoma"/>
              </a:rPr>
              <a:t>036106.</a:t>
            </a:r>
            <a:endParaRPr sz="4000" dirty="0">
              <a:latin typeface="Tahoma"/>
              <a:cs typeface="Tahoma"/>
            </a:endParaRPr>
          </a:p>
          <a:p>
            <a:pPr marL="507534" marR="213919" indent="-457200" algn="l">
              <a:lnSpc>
                <a:spcPct val="106900"/>
              </a:lnSpc>
              <a:buFont typeface="Arial" panose="020B0604020202020204" pitchFamily="34" charset="0"/>
              <a:buChar char="•"/>
            </a:pPr>
            <a:r>
              <a:rPr sz="4000" spc="-20" dirty="0">
                <a:latin typeface="Tahoma"/>
                <a:cs typeface="Tahoma"/>
              </a:rPr>
              <a:t>G. </a:t>
            </a:r>
            <a:r>
              <a:rPr sz="4000" dirty="0">
                <a:latin typeface="Tahoma"/>
                <a:cs typeface="Tahoma"/>
              </a:rPr>
              <a:t>Palla, </a:t>
            </a:r>
            <a:r>
              <a:rPr sz="4000" spc="-178" dirty="0">
                <a:latin typeface="Tahoma"/>
                <a:cs typeface="Tahoma"/>
              </a:rPr>
              <a:t>I. </a:t>
            </a:r>
            <a:r>
              <a:rPr sz="4000" spc="-59" dirty="0">
                <a:latin typeface="Tahoma"/>
                <a:cs typeface="Tahoma"/>
              </a:rPr>
              <a:t>Derenyi, </a:t>
            </a:r>
            <a:r>
              <a:rPr sz="4000" spc="-178" dirty="0">
                <a:latin typeface="Tahoma"/>
                <a:cs typeface="Tahoma"/>
              </a:rPr>
              <a:t>I. </a:t>
            </a:r>
            <a:r>
              <a:rPr sz="4000" spc="-79" dirty="0">
                <a:latin typeface="Tahoma"/>
                <a:cs typeface="Tahoma"/>
              </a:rPr>
              <a:t>Farkas, </a:t>
            </a:r>
            <a:r>
              <a:rPr sz="4000" spc="159" dirty="0">
                <a:latin typeface="Tahoma"/>
                <a:cs typeface="Tahoma"/>
              </a:rPr>
              <a:t>T. </a:t>
            </a:r>
            <a:r>
              <a:rPr sz="4000" spc="-20" dirty="0">
                <a:latin typeface="Tahoma"/>
                <a:cs typeface="Tahoma"/>
              </a:rPr>
              <a:t>Vicsek</a:t>
            </a:r>
            <a:r>
              <a:rPr sz="4000" spc="-20" dirty="0">
                <a:latin typeface="Tahoma"/>
                <a:cs typeface="Tahoma"/>
              </a:rPr>
              <a:t>, </a:t>
            </a:r>
            <a:r>
              <a:rPr sz="4000" spc="-59" dirty="0">
                <a:latin typeface="Tahoma"/>
                <a:cs typeface="Tahoma"/>
              </a:rPr>
              <a:t>Uncovering </a:t>
            </a:r>
            <a:r>
              <a:rPr sz="4000" spc="-79" dirty="0">
                <a:latin typeface="Tahoma"/>
                <a:cs typeface="Tahoma"/>
              </a:rPr>
              <a:t>the overlapping  </a:t>
            </a:r>
            <a:r>
              <a:rPr sz="4000" spc="-59" dirty="0">
                <a:latin typeface="Tahoma"/>
                <a:cs typeface="Tahoma"/>
              </a:rPr>
              <a:t>community structure of </a:t>
            </a:r>
            <a:r>
              <a:rPr sz="4000" spc="-79" dirty="0">
                <a:latin typeface="Tahoma"/>
                <a:cs typeface="Tahoma"/>
              </a:rPr>
              <a:t>complex </a:t>
            </a:r>
            <a:r>
              <a:rPr sz="4000" spc="-119" dirty="0">
                <a:latin typeface="Tahoma"/>
                <a:cs typeface="Tahoma"/>
              </a:rPr>
              <a:t>networks </a:t>
            </a:r>
            <a:r>
              <a:rPr sz="4000" spc="-20" dirty="0">
                <a:latin typeface="Tahoma"/>
                <a:cs typeface="Tahoma"/>
              </a:rPr>
              <a:t>in </a:t>
            </a:r>
            <a:r>
              <a:rPr sz="4000" spc="-79" dirty="0">
                <a:latin typeface="Tahoma"/>
                <a:cs typeface="Tahoma"/>
              </a:rPr>
              <a:t>nature </a:t>
            </a:r>
            <a:r>
              <a:rPr sz="4000" spc="-99" dirty="0">
                <a:latin typeface="Tahoma"/>
                <a:cs typeface="Tahoma"/>
              </a:rPr>
              <a:t>and society,  </a:t>
            </a:r>
            <a:r>
              <a:rPr sz="4000" spc="-20" dirty="0">
                <a:latin typeface="Tahoma"/>
                <a:cs typeface="Tahoma"/>
              </a:rPr>
              <a:t>Nature </a:t>
            </a:r>
            <a:r>
              <a:rPr sz="4000" spc="-119" dirty="0">
                <a:latin typeface="Tahoma"/>
                <a:cs typeface="Tahoma"/>
              </a:rPr>
              <a:t>435 </a:t>
            </a:r>
            <a:r>
              <a:rPr sz="4000" spc="-59" dirty="0">
                <a:latin typeface="Tahoma"/>
                <a:cs typeface="Tahoma"/>
              </a:rPr>
              <a:t>(2005)</a:t>
            </a:r>
            <a:r>
              <a:rPr sz="4000" spc="416" dirty="0">
                <a:latin typeface="Tahoma"/>
                <a:cs typeface="Tahoma"/>
              </a:rPr>
              <a:t> </a:t>
            </a:r>
            <a:r>
              <a:rPr sz="4000" spc="-79" dirty="0">
                <a:latin typeface="Tahoma"/>
                <a:cs typeface="Tahoma"/>
              </a:rPr>
              <a:t>814?818.</a:t>
            </a:r>
            <a:endParaRPr sz="4000" dirty="0">
              <a:latin typeface="Tahoma"/>
              <a:cs typeface="Tahoma"/>
            </a:endParaRPr>
          </a:p>
          <a:p>
            <a:pPr marL="507534" marR="402671" indent="-457200" algn="l">
              <a:lnSpc>
                <a:spcPct val="106900"/>
              </a:lnSpc>
              <a:buFont typeface="Arial" panose="020B0604020202020204" pitchFamily="34" charset="0"/>
              <a:buChar char="•"/>
            </a:pPr>
            <a:r>
              <a:rPr sz="4000" dirty="0">
                <a:latin typeface="Tahoma"/>
                <a:cs typeface="Tahoma"/>
              </a:rPr>
              <a:t>P. </a:t>
            </a:r>
            <a:r>
              <a:rPr sz="4000" spc="-40" dirty="0">
                <a:latin typeface="Tahoma"/>
                <a:cs typeface="Tahoma"/>
              </a:rPr>
              <a:t>Pons </a:t>
            </a:r>
            <a:r>
              <a:rPr sz="4000" spc="-99" dirty="0">
                <a:latin typeface="Tahoma"/>
                <a:cs typeface="Tahoma"/>
              </a:rPr>
              <a:t>and </a:t>
            </a:r>
            <a:r>
              <a:rPr sz="4000" spc="178" dirty="0">
                <a:latin typeface="Tahoma"/>
                <a:cs typeface="Tahoma"/>
              </a:rPr>
              <a:t>M. </a:t>
            </a:r>
            <a:r>
              <a:rPr sz="4000" spc="-79" dirty="0">
                <a:latin typeface="Tahoma"/>
                <a:cs typeface="Tahoma"/>
              </a:rPr>
              <a:t>Latapy</a:t>
            </a:r>
            <a:r>
              <a:rPr sz="4000" spc="-79" dirty="0">
                <a:latin typeface="Tahoma"/>
                <a:cs typeface="Tahoma"/>
              </a:rPr>
              <a:t>, </a:t>
            </a:r>
            <a:r>
              <a:rPr sz="4000" spc="-40" dirty="0">
                <a:latin typeface="Tahoma"/>
                <a:cs typeface="Tahoma"/>
              </a:rPr>
              <a:t>Computing </a:t>
            </a:r>
            <a:r>
              <a:rPr sz="4000" spc="-59" dirty="0">
                <a:latin typeface="Tahoma"/>
                <a:cs typeface="Tahoma"/>
              </a:rPr>
              <a:t>communities </a:t>
            </a:r>
            <a:r>
              <a:rPr sz="4000" spc="-20" dirty="0">
                <a:latin typeface="Tahoma"/>
                <a:cs typeface="Tahoma"/>
              </a:rPr>
              <a:t>in </a:t>
            </a:r>
            <a:r>
              <a:rPr sz="4000" spc="-119" dirty="0">
                <a:latin typeface="Tahoma"/>
                <a:cs typeface="Tahoma"/>
              </a:rPr>
              <a:t>large networks  </a:t>
            </a:r>
            <a:r>
              <a:rPr sz="4000" spc="-99" dirty="0">
                <a:latin typeface="Tahoma"/>
                <a:cs typeface="Tahoma"/>
              </a:rPr>
              <a:t>using </a:t>
            </a:r>
            <a:r>
              <a:rPr sz="4000" spc="-79" dirty="0">
                <a:latin typeface="Tahoma"/>
                <a:cs typeface="Tahoma"/>
              </a:rPr>
              <a:t>random walks, </a:t>
            </a:r>
            <a:r>
              <a:rPr sz="4000" spc="-20" dirty="0">
                <a:latin typeface="Tahoma"/>
                <a:cs typeface="Tahoma"/>
              </a:rPr>
              <a:t>Journal </a:t>
            </a:r>
            <a:r>
              <a:rPr sz="4000" spc="-59" dirty="0">
                <a:latin typeface="Tahoma"/>
                <a:cs typeface="Tahoma"/>
              </a:rPr>
              <a:t>of Graph </a:t>
            </a:r>
            <a:r>
              <a:rPr sz="4000" spc="-20" dirty="0">
                <a:latin typeface="Tahoma"/>
                <a:cs typeface="Tahoma"/>
              </a:rPr>
              <a:t>Algorithms </a:t>
            </a:r>
            <a:r>
              <a:rPr sz="4000" spc="-99" dirty="0">
                <a:latin typeface="Tahoma"/>
                <a:cs typeface="Tahoma"/>
              </a:rPr>
              <a:t>and </a:t>
            </a:r>
            <a:r>
              <a:rPr sz="4000" spc="-20" dirty="0">
                <a:latin typeface="Tahoma"/>
                <a:cs typeface="Tahoma"/>
              </a:rPr>
              <a:t>Applications,  </a:t>
            </a:r>
            <a:r>
              <a:rPr sz="4000" spc="-119" dirty="0">
                <a:latin typeface="Tahoma"/>
                <a:cs typeface="Tahoma"/>
              </a:rPr>
              <a:t>10 </a:t>
            </a:r>
            <a:r>
              <a:rPr sz="4000" spc="-59" dirty="0">
                <a:latin typeface="Tahoma"/>
                <a:cs typeface="Tahoma"/>
              </a:rPr>
              <a:t>(2006),</a:t>
            </a:r>
            <a:r>
              <a:rPr sz="4000" spc="297" dirty="0">
                <a:latin typeface="Tahoma"/>
                <a:cs typeface="Tahoma"/>
              </a:rPr>
              <a:t> </a:t>
            </a:r>
            <a:r>
              <a:rPr sz="4000" spc="-99" dirty="0">
                <a:latin typeface="Tahoma"/>
                <a:cs typeface="Tahoma"/>
              </a:rPr>
              <a:t>191-218.</a:t>
            </a:r>
            <a:endParaRPr sz="4000" dirty="0">
              <a:latin typeface="Tahoma"/>
              <a:cs typeface="Tahoma"/>
            </a:endParaRPr>
          </a:p>
          <a:p>
            <a:pPr marL="507534" marR="427838" indent="-457200" algn="l">
              <a:lnSpc>
                <a:spcPct val="106900"/>
              </a:lnSpc>
              <a:buFont typeface="Arial" panose="020B0604020202020204" pitchFamily="34" charset="0"/>
              <a:buChar char="•"/>
            </a:pPr>
            <a:r>
              <a:rPr sz="4000" spc="99" dirty="0">
                <a:latin typeface="Tahoma"/>
                <a:cs typeface="Tahoma"/>
              </a:rPr>
              <a:t>V.D. </a:t>
            </a:r>
            <a:r>
              <a:rPr sz="4000" spc="-20" dirty="0">
                <a:latin typeface="Tahoma"/>
                <a:cs typeface="Tahoma"/>
              </a:rPr>
              <a:t>Blondel, </a:t>
            </a:r>
            <a:r>
              <a:rPr sz="4000" spc="40" dirty="0">
                <a:latin typeface="Tahoma"/>
                <a:cs typeface="Tahoma"/>
              </a:rPr>
              <a:t>J.-L. </a:t>
            </a:r>
            <a:r>
              <a:rPr sz="4000" spc="-59" dirty="0">
                <a:latin typeface="Tahoma"/>
                <a:cs typeface="Tahoma"/>
              </a:rPr>
              <a:t>Guillaume, </a:t>
            </a:r>
            <a:r>
              <a:rPr sz="4000" spc="40" dirty="0">
                <a:latin typeface="Tahoma"/>
                <a:cs typeface="Tahoma"/>
              </a:rPr>
              <a:t>R. </a:t>
            </a:r>
            <a:r>
              <a:rPr sz="4000" spc="-20" dirty="0">
                <a:latin typeface="Tahoma"/>
                <a:cs typeface="Tahoma"/>
              </a:rPr>
              <a:t>Lambiotte, </a:t>
            </a:r>
            <a:r>
              <a:rPr sz="4000" spc="59" dirty="0">
                <a:latin typeface="Tahoma"/>
                <a:cs typeface="Tahoma"/>
              </a:rPr>
              <a:t>E. </a:t>
            </a:r>
            <a:r>
              <a:rPr sz="4000" spc="-99" dirty="0">
                <a:latin typeface="Tahoma"/>
                <a:cs typeface="Tahoma"/>
              </a:rPr>
              <a:t>Lefebvre, </a:t>
            </a:r>
            <a:r>
              <a:rPr sz="4000" spc="-20" dirty="0">
                <a:latin typeface="Tahoma"/>
                <a:cs typeface="Tahoma"/>
              </a:rPr>
              <a:t>Fast  </a:t>
            </a:r>
            <a:r>
              <a:rPr sz="4000" spc="-59" dirty="0">
                <a:latin typeface="Tahoma"/>
                <a:cs typeface="Tahoma"/>
              </a:rPr>
              <a:t>unfolding of communities </a:t>
            </a:r>
            <a:r>
              <a:rPr sz="4000" spc="-20" dirty="0">
                <a:latin typeface="Tahoma"/>
                <a:cs typeface="Tahoma"/>
              </a:rPr>
              <a:t>in </a:t>
            </a:r>
            <a:r>
              <a:rPr sz="4000" spc="-119" dirty="0">
                <a:latin typeface="Tahoma"/>
                <a:cs typeface="Tahoma"/>
              </a:rPr>
              <a:t>large networks, </a:t>
            </a:r>
            <a:r>
              <a:rPr sz="4000" spc="79" dirty="0">
                <a:latin typeface="Tahoma"/>
                <a:cs typeface="Tahoma"/>
              </a:rPr>
              <a:t>J. </a:t>
            </a:r>
            <a:r>
              <a:rPr sz="4000" spc="20" dirty="0">
                <a:latin typeface="Tahoma"/>
                <a:cs typeface="Tahoma"/>
              </a:rPr>
              <a:t>Stat. </a:t>
            </a:r>
            <a:r>
              <a:rPr sz="4000" dirty="0">
                <a:latin typeface="Tahoma"/>
                <a:cs typeface="Tahoma"/>
              </a:rPr>
              <a:t>Mech. </a:t>
            </a:r>
            <a:r>
              <a:rPr sz="4000" spc="-40" dirty="0">
                <a:latin typeface="Tahoma"/>
                <a:cs typeface="Tahoma"/>
              </a:rPr>
              <a:t>P10008  </a:t>
            </a:r>
            <a:r>
              <a:rPr sz="4000" spc="-59" dirty="0">
                <a:latin typeface="Tahoma"/>
                <a:cs typeface="Tahoma"/>
              </a:rPr>
              <a:t>(2008).</a:t>
            </a:r>
            <a:endParaRPr sz="4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39532755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4"/>
          <p:cNvSpPr>
            <a:spLocks noGrp="1"/>
          </p:cNvSpPr>
          <p:nvPr>
            <p:ph type="sldNum" sz="quarter" idx="2"/>
          </p:nvPr>
        </p:nvSpPr>
        <p:spPr>
          <a:xfrm>
            <a:off x="12078874" y="13010554"/>
            <a:ext cx="208389" cy="282769"/>
          </a:xfrm>
        </p:spPr>
        <p:txBody>
          <a:bodyPr/>
          <a:lstStyle/>
          <a:p>
            <a:pPr algn="ctr"/>
            <a:fld id="{EA371ED9-1A0A-48C5-A8BA-3582806E4709}" type="slidenum">
              <a:rPr lang="ru-RU" sz="900" smtClean="0"/>
              <a:pPr algn="ctr"/>
              <a:t>5</a:t>
            </a:fld>
            <a:endParaRPr lang="ru-RU" sz="9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Введение</a:t>
            </a:r>
            <a:endParaRPr lang="ru-RU" sz="20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ru-RU" sz="1600" dirty="0"/>
              <a:t>Ранжирование акторов</a:t>
            </a:r>
            <a:endParaRPr lang="ru-RU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69" y="2737126"/>
            <a:ext cx="2765107" cy="253330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159471" y="4092893"/>
            <a:ext cx="172021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/>
              <a:t> </a:t>
            </a:r>
            <a:r>
              <a:rPr lang="ru-RU" sz="4800" dirty="0"/>
              <a:t>- пересечение связей между акторами в матрицах (а) и (</a:t>
            </a:r>
            <a:r>
              <a:rPr lang="en-US" sz="4800" dirty="0"/>
              <a:t>b</a:t>
            </a:r>
            <a:r>
              <a:rPr lang="ru-RU" sz="4800" dirty="0"/>
              <a:t>)</a:t>
            </a:r>
            <a:endParaRPr lang="ru-RU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473115" y="3020484"/>
            <a:ext cx="11234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/>
              <a:t> </a:t>
            </a:r>
            <a:r>
              <a:rPr lang="ru-RU" sz="4800" dirty="0"/>
              <a:t>- связи между акторами в матрице (а)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850606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10370343" y="1604166"/>
            <a:ext cx="1" cy="277734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" name="Очень крутой…"/>
          <p:cNvSpPr txBox="1"/>
          <p:nvPr/>
        </p:nvSpPr>
        <p:spPr>
          <a:xfrm>
            <a:off x="7899042" y="2992840"/>
            <a:ext cx="16484958" cy="4156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en-US" sz="6000" dirty="0" smtClean="0"/>
              <a:t>TEXT Classification and </a:t>
            </a:r>
            <a:r>
              <a:rPr lang="en-US" sz="6000" dirty="0" err="1" smtClean="0"/>
              <a:t>cLUSTERING</a:t>
            </a:r>
            <a:endParaRPr lang="en-US" sz="6000" dirty="0"/>
          </a:p>
        </p:txBody>
      </p:sp>
      <p:pic>
        <p:nvPicPr>
          <p:cNvPr id="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855" y="1330739"/>
            <a:ext cx="2166348" cy="27928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4577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867" rIns="0" bIns="0" rtlCol="0" anchor="ctr">
            <a:spAutoFit/>
          </a:bodyPr>
          <a:lstStyle/>
          <a:p>
            <a:pPr marL="33867">
              <a:spcBef>
                <a:spcPts val="267"/>
              </a:spcBef>
            </a:pPr>
            <a:r>
              <a:rPr dirty="0"/>
              <a:t>Text classification in</a:t>
            </a:r>
            <a:r>
              <a:rPr spc="-187" dirty="0"/>
              <a:t> </a:t>
            </a:r>
            <a:r>
              <a:rPr dirty="0"/>
              <a:t>general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3" name="object 3"/>
          <p:cNvGrpSpPr/>
          <p:nvPr/>
        </p:nvGrpSpPr>
        <p:grpSpPr>
          <a:xfrm>
            <a:off x="1568668" y="5660799"/>
            <a:ext cx="2148840" cy="3256280"/>
            <a:chOff x="588250" y="2122799"/>
            <a:chExt cx="805815" cy="1221105"/>
          </a:xfrm>
        </p:grpSpPr>
        <p:sp>
          <p:nvSpPr>
            <p:cNvPr id="4" name="object 4"/>
            <p:cNvSpPr/>
            <p:nvPr/>
          </p:nvSpPr>
          <p:spPr>
            <a:xfrm>
              <a:off x="594600" y="2129149"/>
              <a:ext cx="793115" cy="1208405"/>
            </a:xfrm>
            <a:custGeom>
              <a:avLst/>
              <a:gdLst/>
              <a:ahLst/>
              <a:cxnLst/>
              <a:rect l="l" t="t" r="r" b="b"/>
              <a:pathLst>
                <a:path w="793115" h="1208404">
                  <a:moveTo>
                    <a:pt x="792599" y="0"/>
                  </a:moveTo>
                  <a:lnTo>
                    <a:pt x="0" y="0"/>
                  </a:lnTo>
                  <a:lnTo>
                    <a:pt x="0" y="1208100"/>
                  </a:lnTo>
                  <a:lnTo>
                    <a:pt x="660497" y="1208100"/>
                  </a:lnTo>
                  <a:lnTo>
                    <a:pt x="792599" y="1075997"/>
                  </a:lnTo>
                  <a:lnTo>
                    <a:pt x="792599" y="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5" name="object 5"/>
            <p:cNvSpPr/>
            <p:nvPr/>
          </p:nvSpPr>
          <p:spPr>
            <a:xfrm>
              <a:off x="1255097" y="3205147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132101" y="0"/>
                  </a:moveTo>
                  <a:lnTo>
                    <a:pt x="26420" y="26419"/>
                  </a:lnTo>
                  <a:lnTo>
                    <a:pt x="0" y="132102"/>
                  </a:lnTo>
                  <a:lnTo>
                    <a:pt x="132101" y="0"/>
                  </a:lnTo>
                  <a:close/>
                </a:path>
              </a:pathLst>
            </a:custGeom>
            <a:solidFill>
              <a:srgbClr val="AEBCAA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6" name="object 6"/>
            <p:cNvSpPr/>
            <p:nvPr/>
          </p:nvSpPr>
          <p:spPr>
            <a:xfrm>
              <a:off x="594600" y="2129149"/>
              <a:ext cx="793115" cy="1208405"/>
            </a:xfrm>
            <a:custGeom>
              <a:avLst/>
              <a:gdLst/>
              <a:ahLst/>
              <a:cxnLst/>
              <a:rect l="l" t="t" r="r" b="b"/>
              <a:pathLst>
                <a:path w="793115" h="1208404">
                  <a:moveTo>
                    <a:pt x="660497" y="1208100"/>
                  </a:moveTo>
                  <a:lnTo>
                    <a:pt x="686917" y="1102418"/>
                  </a:lnTo>
                  <a:lnTo>
                    <a:pt x="792600" y="1075998"/>
                  </a:lnTo>
                  <a:lnTo>
                    <a:pt x="660497" y="1208100"/>
                  </a:lnTo>
                  <a:lnTo>
                    <a:pt x="0" y="1208100"/>
                  </a:lnTo>
                  <a:lnTo>
                    <a:pt x="0" y="0"/>
                  </a:lnTo>
                  <a:lnTo>
                    <a:pt x="792600" y="0"/>
                  </a:lnTo>
                  <a:lnTo>
                    <a:pt x="792600" y="1075998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49215" y="6790945"/>
            <a:ext cx="987213" cy="608650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3733" spc="-27" dirty="0">
                <a:latin typeface="Arial"/>
                <a:cs typeface="Arial"/>
              </a:rPr>
              <a:t>T</a:t>
            </a:r>
            <a:r>
              <a:rPr sz="3733" spc="-13" dirty="0">
                <a:latin typeface="Arial"/>
                <a:cs typeface="Arial"/>
              </a:rPr>
              <a:t>e</a:t>
            </a:r>
            <a:r>
              <a:rPr sz="3733" dirty="0">
                <a:latin typeface="Arial"/>
                <a:cs typeface="Arial"/>
              </a:rPr>
              <a:t>xt</a:t>
            </a:r>
            <a:endParaRPr sz="37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0401" y="5161733"/>
            <a:ext cx="5085080" cy="3305970"/>
          </a:xfrm>
          <a:prstGeom prst="rect">
            <a:avLst/>
          </a:prstGeom>
          <a:solidFill>
            <a:srgbClr val="EEEEEE"/>
          </a:solidFill>
          <a:ln w="12700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 marL="938118" marR="917798">
              <a:lnSpc>
                <a:spcPts val="4293"/>
              </a:lnSpc>
              <a:spcBef>
                <a:spcPts val="3480"/>
              </a:spcBef>
            </a:pPr>
            <a:r>
              <a:rPr sz="3733" dirty="0">
                <a:latin typeface="Arial"/>
                <a:cs typeface="Arial"/>
              </a:rPr>
              <a:t>R</a:t>
            </a:r>
            <a:r>
              <a:rPr sz="3733" spc="-13" dirty="0">
                <a:latin typeface="Arial"/>
                <a:cs typeface="Arial"/>
              </a:rPr>
              <a:t>epre</a:t>
            </a:r>
            <a:r>
              <a:rPr sz="3733" dirty="0">
                <a:latin typeface="Arial"/>
                <a:cs typeface="Arial"/>
              </a:rPr>
              <a:t>s</a:t>
            </a:r>
            <a:r>
              <a:rPr sz="3733" spc="-13" dirty="0">
                <a:latin typeface="Arial"/>
                <a:cs typeface="Arial"/>
              </a:rPr>
              <a:t>entat</a:t>
            </a:r>
            <a:r>
              <a:rPr sz="3733" dirty="0">
                <a:latin typeface="Arial"/>
                <a:cs typeface="Arial"/>
              </a:rPr>
              <a:t>i</a:t>
            </a:r>
            <a:r>
              <a:rPr sz="3733" spc="-13" dirty="0">
                <a:latin typeface="Arial"/>
                <a:cs typeface="Arial"/>
              </a:rPr>
              <a:t>o</a:t>
            </a:r>
            <a:r>
              <a:rPr sz="3733" dirty="0">
                <a:latin typeface="Arial"/>
                <a:cs typeface="Arial"/>
              </a:rPr>
              <a:t>n  </a:t>
            </a:r>
            <a:r>
              <a:rPr sz="3733" spc="-13" dirty="0">
                <a:latin typeface="Arial"/>
                <a:cs typeface="Arial"/>
              </a:rPr>
              <a:t>learning</a:t>
            </a:r>
            <a:endParaRPr sz="3733">
              <a:latin typeface="Arial"/>
              <a:cs typeface="Arial"/>
            </a:endParaRPr>
          </a:p>
          <a:p>
            <a:pPr>
              <a:lnSpc>
                <a:spcPts val="4427"/>
              </a:lnSpc>
            </a:pPr>
            <a:r>
              <a:rPr sz="3733" dirty="0">
                <a:latin typeface="Arial"/>
                <a:cs typeface="Arial"/>
              </a:rPr>
              <a:t>/</a:t>
            </a:r>
            <a:endParaRPr sz="3733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733" spc="-13" dirty="0">
                <a:latin typeface="Arial"/>
                <a:cs typeface="Arial"/>
              </a:rPr>
              <a:t>Feature</a:t>
            </a:r>
            <a:r>
              <a:rPr sz="3733" spc="-53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extraction</a:t>
            </a:r>
            <a:endParaRPr sz="3733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900399" y="4125600"/>
            <a:ext cx="1515533" cy="6326293"/>
            <a:chOff x="4462649" y="1547100"/>
            <a:chExt cx="568325" cy="2372360"/>
          </a:xfrm>
        </p:grpSpPr>
        <p:sp>
          <p:nvSpPr>
            <p:cNvPr id="10" name="object 10"/>
            <p:cNvSpPr/>
            <p:nvPr/>
          </p:nvSpPr>
          <p:spPr>
            <a:xfrm>
              <a:off x="4468999" y="1553450"/>
              <a:ext cx="71120" cy="2359660"/>
            </a:xfrm>
            <a:custGeom>
              <a:avLst/>
              <a:gdLst/>
              <a:ahLst/>
              <a:cxnLst/>
              <a:rect l="l" t="t" r="r" b="b"/>
              <a:pathLst>
                <a:path w="71120" h="2359660">
                  <a:moveTo>
                    <a:pt x="0" y="0"/>
                  </a:moveTo>
                  <a:lnTo>
                    <a:pt x="27558" y="5563"/>
                  </a:lnTo>
                  <a:lnTo>
                    <a:pt x="50063" y="20736"/>
                  </a:lnTo>
                  <a:lnTo>
                    <a:pt x="65237" y="43241"/>
                  </a:lnTo>
                  <a:lnTo>
                    <a:pt x="70800" y="70800"/>
                  </a:lnTo>
                  <a:lnTo>
                    <a:pt x="70800" y="2288700"/>
                  </a:lnTo>
                  <a:lnTo>
                    <a:pt x="65237" y="2316258"/>
                  </a:lnTo>
                  <a:lnTo>
                    <a:pt x="50063" y="2338763"/>
                  </a:lnTo>
                  <a:lnTo>
                    <a:pt x="27558" y="2353936"/>
                  </a:lnTo>
                  <a:lnTo>
                    <a:pt x="0" y="23595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9800" y="2695101"/>
              <a:ext cx="490855" cy="76200"/>
            </a:xfrm>
            <a:custGeom>
              <a:avLst/>
              <a:gdLst/>
              <a:ahLst/>
              <a:cxnLst/>
              <a:rect l="l" t="t" r="r" b="b"/>
              <a:pathLst>
                <a:path w="490854" h="76200">
                  <a:moveTo>
                    <a:pt x="414599" y="50799"/>
                  </a:moveTo>
                  <a:lnTo>
                    <a:pt x="414599" y="76200"/>
                  </a:lnTo>
                  <a:lnTo>
                    <a:pt x="465399" y="50800"/>
                  </a:lnTo>
                  <a:lnTo>
                    <a:pt x="414599" y="50799"/>
                  </a:lnTo>
                  <a:close/>
                </a:path>
                <a:path w="490854" h="76200">
                  <a:moveTo>
                    <a:pt x="414599" y="25399"/>
                  </a:moveTo>
                  <a:lnTo>
                    <a:pt x="414599" y="50799"/>
                  </a:lnTo>
                  <a:lnTo>
                    <a:pt x="427299" y="50800"/>
                  </a:lnTo>
                  <a:lnTo>
                    <a:pt x="427299" y="25400"/>
                  </a:lnTo>
                  <a:lnTo>
                    <a:pt x="414599" y="25399"/>
                  </a:lnTo>
                  <a:close/>
                </a:path>
                <a:path w="490854" h="76200">
                  <a:moveTo>
                    <a:pt x="414599" y="0"/>
                  </a:moveTo>
                  <a:lnTo>
                    <a:pt x="414599" y="25399"/>
                  </a:lnTo>
                  <a:lnTo>
                    <a:pt x="427299" y="25400"/>
                  </a:lnTo>
                  <a:lnTo>
                    <a:pt x="427299" y="50800"/>
                  </a:lnTo>
                  <a:lnTo>
                    <a:pt x="465401" y="50798"/>
                  </a:lnTo>
                  <a:lnTo>
                    <a:pt x="490799" y="38100"/>
                  </a:lnTo>
                  <a:lnTo>
                    <a:pt x="414599" y="0"/>
                  </a:lnTo>
                  <a:close/>
                </a:path>
                <a:path w="490854" h="76200">
                  <a:moveTo>
                    <a:pt x="0" y="25398"/>
                  </a:moveTo>
                  <a:lnTo>
                    <a:pt x="0" y="50798"/>
                  </a:lnTo>
                  <a:lnTo>
                    <a:pt x="414599" y="50799"/>
                  </a:lnTo>
                  <a:lnTo>
                    <a:pt x="414599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201064" y="4409442"/>
            <a:ext cx="677333" cy="5772628"/>
          </a:xfrm>
          <a:prstGeom prst="rect">
            <a:avLst/>
          </a:prstGeom>
        </p:spPr>
        <p:txBody>
          <a:bodyPr vert="horz" wrap="square" lIns="0" tIns="79587" rIns="0" bIns="0" rtlCol="0">
            <a:spAutoFit/>
          </a:bodyPr>
          <a:lstStyle/>
          <a:p>
            <a:pPr marL="182882" marR="171029">
              <a:lnSpc>
                <a:spcPts val="4213"/>
              </a:lnSpc>
              <a:spcBef>
                <a:spcPts val="627"/>
              </a:spcBef>
            </a:pPr>
            <a:r>
              <a:rPr sz="3733" spc="-13" dirty="0">
                <a:latin typeface="Arial"/>
                <a:cs typeface="Arial"/>
              </a:rPr>
              <a:t>f</a:t>
            </a:r>
            <a:r>
              <a:rPr sz="3600" baseline="-18518" dirty="0">
                <a:latin typeface="Arial"/>
                <a:cs typeface="Arial"/>
              </a:rPr>
              <a:t>0  </a:t>
            </a:r>
            <a:r>
              <a:rPr sz="3733" spc="-13" dirty="0">
                <a:latin typeface="Arial"/>
                <a:cs typeface="Arial"/>
              </a:rPr>
              <a:t>f</a:t>
            </a:r>
            <a:r>
              <a:rPr sz="3600" baseline="-18518" dirty="0">
                <a:latin typeface="Arial"/>
                <a:cs typeface="Arial"/>
              </a:rPr>
              <a:t>1</a:t>
            </a:r>
            <a:endParaRPr sz="3600" baseline="-18518">
              <a:latin typeface="Arial"/>
              <a:cs typeface="Arial"/>
            </a:endParaRPr>
          </a:p>
          <a:p>
            <a:pPr marL="101601">
              <a:lnSpc>
                <a:spcPts val="4453"/>
              </a:lnSpc>
            </a:pPr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L="101601">
              <a:spcBef>
                <a:spcPts val="67"/>
              </a:spcBef>
            </a:pPr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L="101601">
              <a:spcBef>
                <a:spcPts val="67"/>
              </a:spcBef>
            </a:pPr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L="101601">
              <a:lnSpc>
                <a:spcPts val="4347"/>
              </a:lnSpc>
              <a:spcBef>
                <a:spcPts val="53"/>
              </a:spcBef>
            </a:pPr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L="101601">
              <a:lnSpc>
                <a:spcPts val="4347"/>
              </a:lnSpc>
            </a:pPr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L="101601">
              <a:spcBef>
                <a:spcPts val="67"/>
              </a:spcBef>
            </a:pPr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L="182882" marR="81281" indent="-82974">
              <a:lnSpc>
                <a:spcPct val="101400"/>
              </a:lnSpc>
            </a:pPr>
            <a:r>
              <a:rPr sz="3733" dirty="0">
                <a:latin typeface="Arial"/>
                <a:cs typeface="Arial"/>
              </a:rPr>
              <a:t>…  </a:t>
            </a:r>
            <a:r>
              <a:rPr sz="3733" spc="-13" dirty="0">
                <a:latin typeface="Arial"/>
                <a:cs typeface="Arial"/>
              </a:rPr>
              <a:t>f</a:t>
            </a:r>
            <a:r>
              <a:rPr sz="3600" spc="-19" baseline="-18518" dirty="0">
                <a:latin typeface="Arial"/>
                <a:cs typeface="Arial"/>
              </a:rPr>
              <a:t>n</a:t>
            </a:r>
            <a:endParaRPr sz="3600" baseline="-1851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32466" y="10700509"/>
            <a:ext cx="4167293" cy="1174681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29373" marR="13547" indent="-1197202">
              <a:lnSpc>
                <a:spcPts val="4293"/>
              </a:lnSpc>
              <a:spcBef>
                <a:spcPts val="560"/>
              </a:spcBef>
            </a:pPr>
            <a:r>
              <a:rPr sz="3733" spc="-13" dirty="0">
                <a:latin typeface="Arial"/>
                <a:cs typeface="Arial"/>
              </a:rPr>
              <a:t>Fixed-size vector</a:t>
            </a:r>
            <a:r>
              <a:rPr sz="3733" spc="-173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of  features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15068" y="5161734"/>
            <a:ext cx="5085080" cy="2769989"/>
          </a:xfrm>
          <a:prstGeom prst="rect">
            <a:avLst/>
          </a:prstGeom>
          <a:solidFill>
            <a:srgbClr val="EEEEEE"/>
          </a:solidFill>
          <a:ln w="12700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 marL="1569740" marR="1124387" indent="-423339">
              <a:lnSpc>
                <a:spcPts val="4293"/>
              </a:lnSpc>
              <a:spcBef>
                <a:spcPts val="3360"/>
              </a:spcBef>
            </a:pPr>
            <a:r>
              <a:rPr sz="3733" dirty="0">
                <a:latin typeface="Arial"/>
                <a:cs typeface="Arial"/>
              </a:rPr>
              <a:t>Cl</a:t>
            </a:r>
            <a:r>
              <a:rPr sz="3733" spc="-13" dirty="0">
                <a:latin typeface="Arial"/>
                <a:cs typeface="Arial"/>
              </a:rPr>
              <a:t>a</a:t>
            </a:r>
            <a:r>
              <a:rPr sz="3733" dirty="0">
                <a:latin typeface="Arial"/>
                <a:cs typeface="Arial"/>
              </a:rPr>
              <a:t>ssi</a:t>
            </a:r>
            <a:r>
              <a:rPr sz="3733" spc="-13" dirty="0">
                <a:latin typeface="Arial"/>
                <a:cs typeface="Arial"/>
              </a:rPr>
              <a:t>f</a:t>
            </a:r>
            <a:r>
              <a:rPr sz="3733" dirty="0">
                <a:latin typeface="Arial"/>
                <a:cs typeface="Arial"/>
              </a:rPr>
              <a:t>ic</a:t>
            </a:r>
            <a:r>
              <a:rPr sz="3733" spc="-13" dirty="0">
                <a:latin typeface="Arial"/>
                <a:cs typeface="Arial"/>
              </a:rPr>
              <a:t>at</a:t>
            </a:r>
            <a:r>
              <a:rPr sz="3733" dirty="0">
                <a:latin typeface="Arial"/>
                <a:cs typeface="Arial"/>
              </a:rPr>
              <a:t>i</a:t>
            </a:r>
            <a:r>
              <a:rPr sz="3733" spc="-13" dirty="0">
                <a:latin typeface="Arial"/>
                <a:cs typeface="Arial"/>
              </a:rPr>
              <a:t>o</a:t>
            </a:r>
            <a:r>
              <a:rPr sz="3733" dirty="0">
                <a:latin typeface="Arial"/>
                <a:cs typeface="Arial"/>
              </a:rPr>
              <a:t>n  </a:t>
            </a:r>
            <a:r>
              <a:rPr sz="3733" spc="-13" dirty="0">
                <a:latin typeface="Arial"/>
                <a:cs typeface="Arial"/>
              </a:rPr>
              <a:t>algorithm</a:t>
            </a:r>
            <a:endParaRPr sz="3733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499071" y="5499200"/>
            <a:ext cx="1515533" cy="3579707"/>
            <a:chOff x="6937151" y="2062200"/>
            <a:chExt cx="568325" cy="1342390"/>
          </a:xfrm>
        </p:grpSpPr>
        <p:sp>
          <p:nvSpPr>
            <p:cNvPr id="16" name="object 16"/>
            <p:cNvSpPr/>
            <p:nvPr/>
          </p:nvSpPr>
          <p:spPr>
            <a:xfrm>
              <a:off x="7428000" y="2068550"/>
              <a:ext cx="71120" cy="1329690"/>
            </a:xfrm>
            <a:custGeom>
              <a:avLst/>
              <a:gdLst/>
              <a:ahLst/>
              <a:cxnLst/>
              <a:rect l="l" t="t" r="r" b="b"/>
              <a:pathLst>
                <a:path w="71120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37151" y="2695101"/>
              <a:ext cx="490855" cy="76200"/>
            </a:xfrm>
            <a:custGeom>
              <a:avLst/>
              <a:gdLst/>
              <a:ahLst/>
              <a:cxnLst/>
              <a:rect l="l" t="t" r="r" b="b"/>
              <a:pathLst>
                <a:path w="490854" h="76200">
                  <a:moveTo>
                    <a:pt x="414599" y="50799"/>
                  </a:moveTo>
                  <a:lnTo>
                    <a:pt x="414599" y="76200"/>
                  </a:lnTo>
                  <a:lnTo>
                    <a:pt x="465399" y="50800"/>
                  </a:lnTo>
                  <a:lnTo>
                    <a:pt x="414599" y="50799"/>
                  </a:lnTo>
                  <a:close/>
                </a:path>
                <a:path w="490854" h="76200">
                  <a:moveTo>
                    <a:pt x="414599" y="25399"/>
                  </a:moveTo>
                  <a:lnTo>
                    <a:pt x="414599" y="50799"/>
                  </a:lnTo>
                  <a:lnTo>
                    <a:pt x="427299" y="50800"/>
                  </a:lnTo>
                  <a:lnTo>
                    <a:pt x="427299" y="25400"/>
                  </a:lnTo>
                  <a:lnTo>
                    <a:pt x="414599" y="25399"/>
                  </a:lnTo>
                  <a:close/>
                </a:path>
                <a:path w="490854" h="76200">
                  <a:moveTo>
                    <a:pt x="414599" y="0"/>
                  </a:moveTo>
                  <a:lnTo>
                    <a:pt x="414599" y="25399"/>
                  </a:lnTo>
                  <a:lnTo>
                    <a:pt x="427299" y="25400"/>
                  </a:lnTo>
                  <a:lnTo>
                    <a:pt x="427299" y="50800"/>
                  </a:lnTo>
                  <a:lnTo>
                    <a:pt x="465401" y="50798"/>
                  </a:lnTo>
                  <a:lnTo>
                    <a:pt x="490799" y="38100"/>
                  </a:lnTo>
                  <a:lnTo>
                    <a:pt x="414599" y="0"/>
                  </a:lnTo>
                  <a:close/>
                </a:path>
                <a:path w="490854" h="76200">
                  <a:moveTo>
                    <a:pt x="0" y="25398"/>
                  </a:moveTo>
                  <a:lnTo>
                    <a:pt x="0" y="50798"/>
                  </a:lnTo>
                  <a:lnTo>
                    <a:pt x="414599" y="50799"/>
                  </a:lnTo>
                  <a:lnTo>
                    <a:pt x="414599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18" name="object 18"/>
          <p:cNvSpPr/>
          <p:nvPr/>
        </p:nvSpPr>
        <p:spPr>
          <a:xfrm>
            <a:off x="20751995" y="5516133"/>
            <a:ext cx="189653" cy="3545840"/>
          </a:xfrm>
          <a:custGeom>
            <a:avLst/>
            <a:gdLst/>
            <a:ahLst/>
            <a:cxnLst/>
            <a:rect l="l" t="t" r="r" b="b"/>
            <a:pathLst>
              <a:path w="71120" h="1329689">
                <a:moveTo>
                  <a:pt x="0" y="0"/>
                </a:moveTo>
                <a:lnTo>
                  <a:pt x="27559" y="5563"/>
                </a:lnTo>
                <a:lnTo>
                  <a:pt x="50064" y="20737"/>
                </a:lnTo>
                <a:lnTo>
                  <a:pt x="65237" y="43242"/>
                </a:lnTo>
                <a:lnTo>
                  <a:pt x="70801" y="70801"/>
                </a:lnTo>
                <a:lnTo>
                  <a:pt x="70801" y="1258498"/>
                </a:lnTo>
                <a:lnTo>
                  <a:pt x="65237" y="1286057"/>
                </a:lnTo>
                <a:lnTo>
                  <a:pt x="50064" y="1308562"/>
                </a:lnTo>
                <a:lnTo>
                  <a:pt x="27559" y="1323736"/>
                </a:lnTo>
                <a:lnTo>
                  <a:pt x="0" y="1329300"/>
                </a:lnTo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19" name="object 19"/>
          <p:cNvSpPr txBox="1"/>
          <p:nvPr/>
        </p:nvSpPr>
        <p:spPr>
          <a:xfrm>
            <a:off x="20035734" y="5783070"/>
            <a:ext cx="677333" cy="2895109"/>
          </a:xfrm>
          <a:prstGeom prst="rect">
            <a:avLst/>
          </a:prstGeom>
        </p:spPr>
        <p:txBody>
          <a:bodyPr vert="horz" wrap="square" lIns="0" tIns="79587" rIns="0" bIns="0" rtlCol="0">
            <a:spAutoFit/>
          </a:bodyPr>
          <a:lstStyle/>
          <a:p>
            <a:pPr marL="116841" marR="104988">
              <a:lnSpc>
                <a:spcPts val="4213"/>
              </a:lnSpc>
              <a:spcBef>
                <a:spcPts val="627"/>
              </a:spcBef>
            </a:pPr>
            <a:r>
              <a:rPr sz="3733" spc="-13" dirty="0">
                <a:latin typeface="Arial"/>
                <a:cs typeface="Arial"/>
              </a:rPr>
              <a:t>p</a:t>
            </a:r>
            <a:r>
              <a:rPr sz="3600" baseline="-18518" dirty="0">
                <a:latin typeface="Arial"/>
                <a:cs typeface="Arial"/>
              </a:rPr>
              <a:t>0  </a:t>
            </a:r>
            <a:r>
              <a:rPr sz="3733" spc="-13" dirty="0">
                <a:latin typeface="Arial"/>
                <a:cs typeface="Arial"/>
              </a:rPr>
              <a:t>p</a:t>
            </a:r>
            <a:r>
              <a:rPr sz="3600" baseline="-18518" dirty="0">
                <a:latin typeface="Arial"/>
                <a:cs typeface="Arial"/>
              </a:rPr>
              <a:t>1</a:t>
            </a:r>
            <a:endParaRPr sz="3600" baseline="-18518">
              <a:latin typeface="Arial"/>
              <a:cs typeface="Arial"/>
            </a:endParaRPr>
          </a:p>
          <a:p>
            <a:pPr marL="101601">
              <a:lnSpc>
                <a:spcPts val="4453"/>
              </a:lnSpc>
            </a:pPr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L="128695" marR="81281" indent="-28787">
              <a:lnSpc>
                <a:spcPct val="101400"/>
              </a:lnSpc>
            </a:pPr>
            <a:r>
              <a:rPr sz="3733" dirty="0">
                <a:latin typeface="Arial"/>
                <a:cs typeface="Arial"/>
              </a:rPr>
              <a:t>…  </a:t>
            </a:r>
            <a:r>
              <a:rPr sz="3733" spc="-13" dirty="0">
                <a:latin typeface="Arial"/>
                <a:cs typeface="Arial"/>
              </a:rPr>
              <a:t>p</a:t>
            </a:r>
            <a:r>
              <a:rPr sz="3600" baseline="-18518" dirty="0">
                <a:latin typeface="Arial"/>
                <a:cs typeface="Arial"/>
              </a:rPr>
              <a:t>c</a:t>
            </a:r>
            <a:endParaRPr sz="3600" baseline="-18518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205217" y="10302242"/>
            <a:ext cx="4697304" cy="1157582"/>
          </a:xfrm>
          <a:prstGeom prst="rect">
            <a:avLst/>
          </a:prstGeom>
        </p:spPr>
        <p:txBody>
          <a:bodyPr vert="horz" wrap="square" lIns="0" tIns="79587" rIns="0" bIns="0" rtlCol="0">
            <a:spAutoFit/>
          </a:bodyPr>
          <a:lstStyle/>
          <a:p>
            <a:pPr marL="33867" marR="13547" indent="1024479">
              <a:lnSpc>
                <a:spcPts val="4213"/>
              </a:lnSpc>
              <a:spcBef>
                <a:spcPts val="627"/>
              </a:spcBef>
            </a:pPr>
            <a:r>
              <a:rPr sz="3733" spc="-13" dirty="0">
                <a:latin typeface="Arial"/>
                <a:cs typeface="Arial"/>
              </a:rPr>
              <a:t>Class label </a:t>
            </a:r>
            <a:r>
              <a:rPr sz="3733" dirty="0">
                <a:latin typeface="Arial"/>
                <a:cs typeface="Arial"/>
              </a:rPr>
              <a:t>/  </a:t>
            </a:r>
            <a:r>
              <a:rPr sz="3733" spc="-13" dirty="0">
                <a:latin typeface="Arial"/>
                <a:cs typeface="Arial"/>
              </a:rPr>
              <a:t>Probability</a:t>
            </a:r>
            <a:r>
              <a:rPr sz="3733" spc="-133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distribution</a:t>
            </a:r>
            <a:endParaRPr sz="3733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99199" y="7186936"/>
            <a:ext cx="882227" cy="203200"/>
          </a:xfrm>
          <a:custGeom>
            <a:avLst/>
            <a:gdLst/>
            <a:ahLst/>
            <a:cxnLst/>
            <a:rect l="l" t="t" r="r" b="b"/>
            <a:pathLst>
              <a:path w="330835" h="76200">
                <a:moveTo>
                  <a:pt x="254400" y="50799"/>
                </a:moveTo>
                <a:lnTo>
                  <a:pt x="254400" y="76200"/>
                </a:lnTo>
                <a:lnTo>
                  <a:pt x="305200" y="50800"/>
                </a:lnTo>
                <a:lnTo>
                  <a:pt x="254400" y="50799"/>
                </a:lnTo>
                <a:close/>
              </a:path>
              <a:path w="330835" h="76200">
                <a:moveTo>
                  <a:pt x="254400" y="25399"/>
                </a:moveTo>
                <a:lnTo>
                  <a:pt x="254400" y="50799"/>
                </a:lnTo>
                <a:lnTo>
                  <a:pt x="267100" y="50800"/>
                </a:lnTo>
                <a:lnTo>
                  <a:pt x="267100" y="25400"/>
                </a:lnTo>
                <a:lnTo>
                  <a:pt x="254400" y="25399"/>
                </a:lnTo>
                <a:close/>
              </a:path>
              <a:path w="330835" h="76200">
                <a:moveTo>
                  <a:pt x="254400" y="0"/>
                </a:moveTo>
                <a:lnTo>
                  <a:pt x="254400" y="25399"/>
                </a:lnTo>
                <a:lnTo>
                  <a:pt x="267100" y="25400"/>
                </a:lnTo>
                <a:lnTo>
                  <a:pt x="267100" y="50800"/>
                </a:lnTo>
                <a:lnTo>
                  <a:pt x="305202" y="50798"/>
                </a:lnTo>
                <a:lnTo>
                  <a:pt x="330600" y="38100"/>
                </a:lnTo>
                <a:lnTo>
                  <a:pt x="254400" y="0"/>
                </a:lnTo>
                <a:close/>
              </a:path>
              <a:path w="330835" h="76200">
                <a:moveTo>
                  <a:pt x="0" y="25398"/>
                </a:moveTo>
                <a:lnTo>
                  <a:pt x="0" y="50798"/>
                </a:lnTo>
                <a:lnTo>
                  <a:pt x="254400" y="50799"/>
                </a:lnTo>
                <a:lnTo>
                  <a:pt x="254400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  <p:grpSp>
        <p:nvGrpSpPr>
          <p:cNvPr id="22" name="object 22"/>
          <p:cNvGrpSpPr/>
          <p:nvPr/>
        </p:nvGrpSpPr>
        <p:grpSpPr>
          <a:xfrm>
            <a:off x="9664402" y="4125600"/>
            <a:ext cx="1515533" cy="6326293"/>
            <a:chOff x="3624150" y="1547100"/>
            <a:chExt cx="568325" cy="2372360"/>
          </a:xfrm>
        </p:grpSpPr>
        <p:sp>
          <p:nvSpPr>
            <p:cNvPr id="23" name="object 23"/>
            <p:cNvSpPr/>
            <p:nvPr/>
          </p:nvSpPr>
          <p:spPr>
            <a:xfrm>
              <a:off x="4115000" y="1553450"/>
              <a:ext cx="71120" cy="2359660"/>
            </a:xfrm>
            <a:custGeom>
              <a:avLst/>
              <a:gdLst/>
              <a:ahLst/>
              <a:cxnLst/>
              <a:rect l="l" t="t" r="r" b="b"/>
              <a:pathLst>
                <a:path w="71120" h="2359660">
                  <a:moveTo>
                    <a:pt x="70800" y="2359500"/>
                  </a:moveTo>
                  <a:lnTo>
                    <a:pt x="43241" y="2353936"/>
                  </a:lnTo>
                  <a:lnTo>
                    <a:pt x="20737" y="2338763"/>
                  </a:lnTo>
                  <a:lnTo>
                    <a:pt x="5563" y="2316258"/>
                  </a:lnTo>
                  <a:lnTo>
                    <a:pt x="0" y="2288700"/>
                  </a:lnTo>
                  <a:lnTo>
                    <a:pt x="0" y="70800"/>
                  </a:lnTo>
                  <a:lnTo>
                    <a:pt x="5563" y="43241"/>
                  </a:lnTo>
                  <a:lnTo>
                    <a:pt x="20737" y="20736"/>
                  </a:lnTo>
                  <a:lnTo>
                    <a:pt x="43241" y="5563"/>
                  </a:lnTo>
                  <a:lnTo>
                    <a:pt x="7080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624150" y="2695101"/>
              <a:ext cx="490855" cy="76200"/>
            </a:xfrm>
            <a:custGeom>
              <a:avLst/>
              <a:gdLst/>
              <a:ahLst/>
              <a:cxnLst/>
              <a:rect l="l" t="t" r="r" b="b"/>
              <a:pathLst>
                <a:path w="490854" h="76200">
                  <a:moveTo>
                    <a:pt x="414600" y="50799"/>
                  </a:moveTo>
                  <a:lnTo>
                    <a:pt x="414600" y="76200"/>
                  </a:lnTo>
                  <a:lnTo>
                    <a:pt x="465400" y="50800"/>
                  </a:lnTo>
                  <a:lnTo>
                    <a:pt x="414600" y="50799"/>
                  </a:lnTo>
                  <a:close/>
                </a:path>
                <a:path w="490854" h="76200">
                  <a:moveTo>
                    <a:pt x="414600" y="25399"/>
                  </a:moveTo>
                  <a:lnTo>
                    <a:pt x="414600" y="50799"/>
                  </a:lnTo>
                  <a:lnTo>
                    <a:pt x="427300" y="50800"/>
                  </a:lnTo>
                  <a:lnTo>
                    <a:pt x="427300" y="25400"/>
                  </a:lnTo>
                  <a:lnTo>
                    <a:pt x="414600" y="25399"/>
                  </a:lnTo>
                  <a:close/>
                </a:path>
                <a:path w="490854" h="76200">
                  <a:moveTo>
                    <a:pt x="414600" y="0"/>
                  </a:moveTo>
                  <a:lnTo>
                    <a:pt x="414600" y="25399"/>
                  </a:lnTo>
                  <a:lnTo>
                    <a:pt x="427300" y="25400"/>
                  </a:lnTo>
                  <a:lnTo>
                    <a:pt x="427300" y="50800"/>
                  </a:lnTo>
                  <a:lnTo>
                    <a:pt x="465402" y="50798"/>
                  </a:lnTo>
                  <a:lnTo>
                    <a:pt x="490800" y="38100"/>
                  </a:lnTo>
                  <a:lnTo>
                    <a:pt x="414600" y="0"/>
                  </a:lnTo>
                  <a:close/>
                </a:path>
                <a:path w="490854" h="76200">
                  <a:moveTo>
                    <a:pt x="0" y="25398"/>
                  </a:moveTo>
                  <a:lnTo>
                    <a:pt x="0" y="50798"/>
                  </a:lnTo>
                  <a:lnTo>
                    <a:pt x="414600" y="50799"/>
                  </a:lnTo>
                  <a:lnTo>
                    <a:pt x="414600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</p:spTree>
    <p:extLst>
      <p:ext uri="{BB962C8B-B14F-4D97-AF65-F5344CB8AC3E}">
        <p14:creationId xmlns:p14="http://schemas.microsoft.com/office/powerpoint/2010/main" val="2437997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867" rIns="0" bIns="0" rtlCol="0" anchor="ctr">
            <a:spAutoFit/>
          </a:bodyPr>
          <a:lstStyle/>
          <a:p>
            <a:pPr marL="33867">
              <a:spcBef>
                <a:spcPts val="267"/>
              </a:spcBef>
            </a:pPr>
            <a:r>
              <a:rPr dirty="0"/>
              <a:t>Text label</a:t>
            </a:r>
            <a:r>
              <a:rPr spc="-213" dirty="0"/>
              <a:t> </a:t>
            </a:r>
            <a:r>
              <a:rPr dirty="0"/>
              <a:t>kinds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 txBox="1"/>
          <p:nvPr/>
        </p:nvSpPr>
        <p:spPr>
          <a:xfrm>
            <a:off x="1413668" y="3165854"/>
            <a:ext cx="17942557" cy="5372750"/>
          </a:xfrm>
          <a:prstGeom prst="rect">
            <a:avLst/>
          </a:prstGeom>
        </p:spPr>
        <p:txBody>
          <a:bodyPr vert="horz" wrap="square" lIns="0" tIns="147317" rIns="0" bIns="0" rtlCol="0">
            <a:spAutoFit/>
          </a:bodyPr>
          <a:lstStyle/>
          <a:p>
            <a:pPr marL="880544" indent="-846677" algn="l">
              <a:spcBef>
                <a:spcPts val="1157"/>
              </a:spcBef>
              <a:buAutoNum type="arabicPeriod"/>
              <a:tabLst>
                <a:tab pos="878851" algn="l"/>
                <a:tab pos="880544" algn="l"/>
              </a:tabLst>
            </a:pPr>
            <a:r>
              <a:rPr sz="3733" spc="-13" dirty="0">
                <a:latin typeface="Arial"/>
                <a:cs typeface="Arial"/>
              </a:rPr>
              <a:t>Discrete</a:t>
            </a:r>
            <a:r>
              <a:rPr sz="3733" spc="-27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labels:</a:t>
            </a:r>
            <a:endParaRPr sz="3733" dirty="0">
              <a:latin typeface="Arial"/>
              <a:cs typeface="Arial"/>
            </a:endParaRPr>
          </a:p>
          <a:p>
            <a:pPr marL="2099760" lvl="1" indent="-848371" algn="l">
              <a:spcBef>
                <a:spcPts val="893"/>
              </a:spcBef>
              <a:buAutoNum type="alphaLcPeriod"/>
              <a:tabLst>
                <a:tab pos="2098066" algn="l"/>
                <a:tab pos="2099760" algn="l"/>
              </a:tabLst>
            </a:pPr>
            <a:r>
              <a:rPr sz="3733" spc="-13" dirty="0">
                <a:latin typeface="Arial"/>
                <a:cs typeface="Arial"/>
              </a:rPr>
              <a:t>Label </a:t>
            </a:r>
            <a:r>
              <a:rPr sz="3733" dirty="0">
                <a:latin typeface="Arial"/>
                <a:cs typeface="Arial"/>
              </a:rPr>
              <a:t>is</a:t>
            </a:r>
            <a:r>
              <a:rPr sz="3733" spc="-13" dirty="0">
                <a:latin typeface="Arial"/>
                <a:cs typeface="Arial"/>
              </a:rPr>
              <a:t> known:</a:t>
            </a:r>
            <a:endParaRPr sz="3733" dirty="0">
              <a:latin typeface="Arial"/>
              <a:cs typeface="Arial"/>
            </a:endParaRPr>
          </a:p>
          <a:p>
            <a:pPr marL="3318975" lvl="2" indent="-848371" algn="l">
              <a:spcBef>
                <a:spcPts val="573"/>
              </a:spcBef>
              <a:buAutoNum type="romanLcPeriod"/>
              <a:tabLst>
                <a:tab pos="3317281" algn="l"/>
                <a:tab pos="3318975" algn="l"/>
              </a:tabLst>
            </a:pPr>
            <a:r>
              <a:rPr sz="3733" spc="-13" dirty="0">
                <a:latin typeface="Arial"/>
                <a:cs typeface="Arial"/>
              </a:rPr>
              <a:t>Binary classification: spam filtering/sentiment</a:t>
            </a:r>
            <a:r>
              <a:rPr sz="3733" spc="-27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analysis</a:t>
            </a:r>
            <a:endParaRPr sz="3733" dirty="0">
              <a:latin typeface="Arial"/>
              <a:cs typeface="Arial"/>
            </a:endParaRPr>
          </a:p>
          <a:p>
            <a:pPr marL="3318975" lvl="2" indent="-848371" algn="l">
              <a:spcBef>
                <a:spcPts val="584"/>
              </a:spcBef>
              <a:buAutoNum type="romanLcPeriod"/>
              <a:tabLst>
                <a:tab pos="3317281" algn="l"/>
                <a:tab pos="3318975" algn="l"/>
              </a:tabLst>
            </a:pPr>
            <a:r>
              <a:rPr sz="3733" spc="-13" dirty="0">
                <a:latin typeface="Arial"/>
                <a:cs typeface="Arial"/>
              </a:rPr>
              <a:t>Multi-class classification: categorization of goods</a:t>
            </a:r>
            <a:endParaRPr sz="3733" dirty="0">
              <a:latin typeface="Arial"/>
              <a:cs typeface="Arial"/>
            </a:endParaRPr>
          </a:p>
          <a:p>
            <a:pPr marL="3318975" lvl="2" indent="-848371" algn="l">
              <a:spcBef>
                <a:spcPts val="827"/>
              </a:spcBef>
              <a:buAutoNum type="romanLcPeriod"/>
              <a:tabLst>
                <a:tab pos="3317281" algn="l"/>
                <a:tab pos="3318975" algn="l"/>
              </a:tabLst>
            </a:pPr>
            <a:r>
              <a:rPr sz="3733" spc="-13" dirty="0">
                <a:latin typeface="Arial"/>
                <a:cs typeface="Arial"/>
              </a:rPr>
              <a:t>Multi-label classification: #hashtag prediction</a:t>
            </a:r>
            <a:endParaRPr sz="3733" dirty="0">
              <a:latin typeface="Arial"/>
              <a:cs typeface="Arial"/>
            </a:endParaRPr>
          </a:p>
          <a:p>
            <a:pPr marL="2099760" lvl="1" indent="-848371" algn="l">
              <a:spcBef>
                <a:spcPts val="640"/>
              </a:spcBef>
              <a:buAutoNum type="alphaLcPeriod"/>
              <a:tabLst>
                <a:tab pos="2098066" algn="l"/>
                <a:tab pos="2099760" algn="l"/>
              </a:tabLst>
            </a:pPr>
            <a:r>
              <a:rPr sz="3733" spc="-13" dirty="0">
                <a:latin typeface="Arial"/>
                <a:cs typeface="Arial"/>
              </a:rPr>
              <a:t>Label </a:t>
            </a:r>
            <a:r>
              <a:rPr sz="3733" dirty="0">
                <a:latin typeface="Arial"/>
                <a:cs typeface="Arial"/>
              </a:rPr>
              <a:t>is</a:t>
            </a:r>
            <a:r>
              <a:rPr sz="3733" spc="-13" dirty="0">
                <a:latin typeface="Arial"/>
                <a:cs typeface="Arial"/>
              </a:rPr>
              <a:t> unknown:</a:t>
            </a:r>
            <a:endParaRPr sz="3733" dirty="0">
              <a:latin typeface="Arial"/>
              <a:cs typeface="Arial"/>
            </a:endParaRPr>
          </a:p>
          <a:p>
            <a:pPr marL="3318975" lvl="2" indent="-848371" algn="l">
              <a:spcBef>
                <a:spcPts val="573"/>
              </a:spcBef>
              <a:buAutoNum type="romanLcPeriod"/>
              <a:tabLst>
                <a:tab pos="3317281" algn="l"/>
                <a:tab pos="3318975" algn="l"/>
              </a:tabLst>
            </a:pPr>
            <a:r>
              <a:rPr sz="3733" spc="-13" dirty="0">
                <a:latin typeface="Arial"/>
                <a:cs typeface="Arial"/>
              </a:rPr>
              <a:t>Text clasterization: user intent</a:t>
            </a:r>
            <a:r>
              <a:rPr sz="3733" spc="-40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search</a:t>
            </a:r>
            <a:endParaRPr sz="3733" dirty="0">
              <a:latin typeface="Arial"/>
              <a:cs typeface="Arial"/>
            </a:endParaRPr>
          </a:p>
          <a:p>
            <a:pPr marL="880544" indent="-846677" algn="l">
              <a:spcBef>
                <a:spcPts val="840"/>
              </a:spcBef>
              <a:buAutoNum type="arabicPeriod"/>
              <a:tabLst>
                <a:tab pos="878851" algn="l"/>
                <a:tab pos="880544" algn="l"/>
              </a:tabLst>
            </a:pPr>
            <a:r>
              <a:rPr sz="3733" spc="-13" dirty="0">
                <a:latin typeface="Arial"/>
                <a:cs typeface="Arial"/>
              </a:rPr>
              <a:t>Continuous labels: predict </a:t>
            </a:r>
            <a:r>
              <a:rPr sz="3733" dirty="0">
                <a:latin typeface="Arial"/>
                <a:cs typeface="Arial"/>
              </a:rPr>
              <a:t>a </a:t>
            </a:r>
            <a:r>
              <a:rPr sz="3733" spc="-13" dirty="0">
                <a:latin typeface="Arial"/>
                <a:cs typeface="Arial"/>
              </a:rPr>
              <a:t>salary by </a:t>
            </a:r>
            <a:r>
              <a:rPr sz="3733" dirty="0">
                <a:latin typeface="Arial"/>
                <a:cs typeface="Arial"/>
              </a:rPr>
              <a:t>CV, </a:t>
            </a:r>
            <a:r>
              <a:rPr sz="3733" spc="-13" dirty="0">
                <a:latin typeface="Arial"/>
                <a:cs typeface="Arial"/>
              </a:rPr>
              <a:t>predict </a:t>
            </a:r>
            <a:r>
              <a:rPr sz="3733" dirty="0">
                <a:latin typeface="Arial"/>
                <a:cs typeface="Arial"/>
              </a:rPr>
              <a:t>a </a:t>
            </a:r>
            <a:r>
              <a:rPr sz="3733" spc="-13" dirty="0">
                <a:latin typeface="Arial"/>
                <a:cs typeface="Arial"/>
              </a:rPr>
              <a:t>price by </a:t>
            </a:r>
            <a:r>
              <a:rPr sz="3733" dirty="0">
                <a:latin typeface="Arial"/>
                <a:cs typeface="Arial"/>
              </a:rPr>
              <a:t>a </a:t>
            </a:r>
            <a:r>
              <a:rPr sz="3733" spc="-13" dirty="0">
                <a:latin typeface="Arial"/>
                <a:cs typeface="Arial"/>
              </a:rPr>
              <a:t>product</a:t>
            </a:r>
            <a:r>
              <a:rPr sz="3733" spc="27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description</a:t>
            </a:r>
            <a:endParaRPr sz="37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46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867" rIns="0" bIns="0" rtlCol="0" anchor="ctr">
            <a:spAutoFit/>
          </a:bodyPr>
          <a:lstStyle/>
          <a:p>
            <a:pPr marL="33867">
              <a:spcBef>
                <a:spcPts val="267"/>
              </a:spcBef>
            </a:pPr>
            <a:r>
              <a:rPr dirty="0"/>
              <a:t>Weighting techniques for</a:t>
            </a:r>
            <a:r>
              <a:rPr spc="-187" dirty="0"/>
              <a:t> </a:t>
            </a:r>
            <a:r>
              <a:rPr spc="-13" dirty="0"/>
              <a:t>BOW</a:t>
            </a:r>
          </a:p>
        </p:txBody>
      </p:sp>
      <p:sp>
        <p:nvSpPr>
          <p:cNvPr id="46" name="Текст 4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 txBox="1"/>
          <p:nvPr/>
        </p:nvSpPr>
        <p:spPr>
          <a:xfrm>
            <a:off x="1041135" y="3165854"/>
            <a:ext cx="10263293" cy="1413076"/>
          </a:xfrm>
          <a:prstGeom prst="rect">
            <a:avLst/>
          </a:prstGeom>
        </p:spPr>
        <p:txBody>
          <a:bodyPr vert="horz" wrap="square" lIns="0" tIns="147317" rIns="0" bIns="0" rtlCol="0">
            <a:spAutoFit/>
          </a:bodyPr>
          <a:lstStyle/>
          <a:p>
            <a:pPr marL="33867">
              <a:spcBef>
                <a:spcPts val="1157"/>
              </a:spcBef>
            </a:pPr>
            <a:r>
              <a:rPr sz="3733" spc="-13" dirty="0">
                <a:latin typeface="Arial"/>
                <a:cs typeface="Arial"/>
              </a:rPr>
              <a:t>Not words are equally important for</a:t>
            </a:r>
            <a:r>
              <a:rPr sz="3733" spc="-53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task.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93"/>
              </a:spcBef>
            </a:pPr>
            <a:r>
              <a:rPr sz="3733" dirty="0">
                <a:latin typeface="Arial"/>
                <a:cs typeface="Arial"/>
              </a:rPr>
              <a:t>So we </a:t>
            </a:r>
            <a:r>
              <a:rPr sz="3733" spc="-13" dirty="0">
                <a:latin typeface="Arial"/>
                <a:cs typeface="Arial"/>
              </a:rPr>
              <a:t>can use weighted sum of one-hot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vectors.</a:t>
            </a:r>
            <a:endParaRPr sz="37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3667" y="5075935"/>
            <a:ext cx="5432213" cy="201061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880544" indent="-846677">
              <a:spcBef>
                <a:spcPts val="840"/>
              </a:spcBef>
              <a:buAutoNum type="arabicPeriod"/>
              <a:tabLst>
                <a:tab pos="878851" algn="l"/>
                <a:tab pos="880544" algn="l"/>
              </a:tabLst>
            </a:pPr>
            <a:r>
              <a:rPr sz="3733" spc="-13" dirty="0">
                <a:latin typeface="Arial"/>
                <a:cs typeface="Arial"/>
              </a:rPr>
              <a:t>Length</a:t>
            </a:r>
            <a:r>
              <a:rPr sz="3733" spc="-160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normalization:</a:t>
            </a:r>
            <a:endParaRPr sz="3733" dirty="0">
              <a:latin typeface="Arial"/>
              <a:cs typeface="Arial"/>
            </a:endParaRPr>
          </a:p>
          <a:p>
            <a:pPr marL="880544" indent="-846677" algn="l">
              <a:spcBef>
                <a:spcPts val="573"/>
              </a:spcBef>
              <a:buAutoNum type="arabicPeriod"/>
              <a:tabLst>
                <a:tab pos="878851" algn="l"/>
                <a:tab pos="880544" algn="l"/>
              </a:tabLst>
            </a:pPr>
            <a:r>
              <a:rPr sz="3733" spc="-13" dirty="0">
                <a:latin typeface="Arial"/>
                <a:cs typeface="Arial"/>
              </a:rPr>
              <a:t>POS</a:t>
            </a:r>
            <a:r>
              <a:rPr sz="3733" spc="-27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weights</a:t>
            </a:r>
            <a:endParaRPr sz="3733" dirty="0">
              <a:latin typeface="Arial"/>
              <a:cs typeface="Arial"/>
            </a:endParaRPr>
          </a:p>
          <a:p>
            <a:pPr marL="880544" indent="-846677" algn="l">
              <a:spcBef>
                <a:spcPts val="840"/>
              </a:spcBef>
              <a:buAutoNum type="arabicPeriod"/>
              <a:tabLst>
                <a:tab pos="878851" algn="l"/>
                <a:tab pos="880544" algn="l"/>
              </a:tabLst>
            </a:pPr>
            <a:r>
              <a:rPr sz="3733" spc="-27" dirty="0">
                <a:latin typeface="Arial"/>
                <a:cs typeface="Arial"/>
              </a:rPr>
              <a:t>TF-IDF:</a:t>
            </a:r>
            <a:endParaRPr sz="37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42815" y="4974336"/>
            <a:ext cx="6568440" cy="2316480"/>
            <a:chOff x="1591055" y="1865376"/>
            <a:chExt cx="2463165" cy="868680"/>
          </a:xfrm>
        </p:grpSpPr>
        <p:sp>
          <p:nvSpPr>
            <p:cNvPr id="6" name="object 6"/>
            <p:cNvSpPr/>
            <p:nvPr/>
          </p:nvSpPr>
          <p:spPr>
            <a:xfrm>
              <a:off x="1591055" y="2301240"/>
              <a:ext cx="2231136" cy="4328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7" name="object 7"/>
            <p:cNvSpPr/>
            <p:nvPr/>
          </p:nvSpPr>
          <p:spPr>
            <a:xfrm>
              <a:off x="2590800" y="1865376"/>
              <a:ext cx="1463039" cy="402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11077" y="12357269"/>
            <a:ext cx="215730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101601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(~10</a:t>
            </a:r>
            <a:r>
              <a:rPr sz="4000" spc="-19" baseline="22222" dirty="0">
                <a:latin typeface="Arial"/>
                <a:cs typeface="Arial"/>
              </a:rPr>
              <a:t>5</a:t>
            </a:r>
            <a:r>
              <a:rPr sz="4000" spc="277" baseline="22222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,9</a:t>
            </a:r>
            <a:r>
              <a:rPr sz="6000" spc="-19" baseline="1851" dirty="0">
                <a:latin typeface="Arial"/>
                <a:cs typeface="Arial"/>
              </a:rPr>
              <a:t>)</a:t>
            </a:r>
            <a:endParaRPr sz="6000" baseline="185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33589" y="3058839"/>
            <a:ext cx="102954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P</a:t>
            </a:r>
            <a:r>
              <a:rPr sz="4000" b="1" dirty="0">
                <a:latin typeface="Arial"/>
                <a:cs typeface="Arial"/>
              </a:rPr>
              <a:t>(y)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10928" y="8255196"/>
            <a:ext cx="16438880" cy="3896360"/>
            <a:chOff x="2216598" y="3095698"/>
            <a:chExt cx="6164580" cy="1461135"/>
          </a:xfrm>
        </p:grpSpPr>
        <p:sp>
          <p:nvSpPr>
            <p:cNvPr id="11" name="object 11"/>
            <p:cNvSpPr/>
            <p:nvPr/>
          </p:nvSpPr>
          <p:spPr>
            <a:xfrm>
              <a:off x="2290749" y="3095701"/>
              <a:ext cx="6016625" cy="802640"/>
            </a:xfrm>
            <a:custGeom>
              <a:avLst/>
              <a:gdLst/>
              <a:ahLst/>
              <a:cxnLst/>
              <a:rect l="l" t="t" r="r" b="b"/>
              <a:pathLst>
                <a:path w="6016625" h="802639">
                  <a:moveTo>
                    <a:pt x="6016498" y="777798"/>
                  </a:moveTo>
                  <a:lnTo>
                    <a:pt x="3311753" y="54229"/>
                  </a:lnTo>
                  <a:lnTo>
                    <a:pt x="3263214" y="36233"/>
                  </a:lnTo>
                  <a:lnTo>
                    <a:pt x="3268967" y="26682"/>
                  </a:lnTo>
                  <a:lnTo>
                    <a:pt x="3263569" y="26263"/>
                  </a:lnTo>
                  <a:lnTo>
                    <a:pt x="3269107" y="11315"/>
                  </a:lnTo>
                  <a:lnTo>
                    <a:pt x="3216630" y="17056"/>
                  </a:lnTo>
                  <a:lnTo>
                    <a:pt x="3220275" y="3454"/>
                  </a:lnTo>
                  <a:lnTo>
                    <a:pt x="3164954" y="14795"/>
                  </a:lnTo>
                  <a:lnTo>
                    <a:pt x="3100565" y="0"/>
                  </a:lnTo>
                  <a:lnTo>
                    <a:pt x="3102673" y="8737"/>
                  </a:lnTo>
                  <a:lnTo>
                    <a:pt x="3098825" y="8242"/>
                  </a:lnTo>
                  <a:lnTo>
                    <a:pt x="3103626" y="22021"/>
                  </a:lnTo>
                  <a:lnTo>
                    <a:pt x="3098635" y="22174"/>
                  </a:lnTo>
                  <a:lnTo>
                    <a:pt x="3100755" y="26098"/>
                  </a:lnTo>
                  <a:lnTo>
                    <a:pt x="0" y="777735"/>
                  </a:lnTo>
                  <a:lnTo>
                    <a:pt x="5981" y="802424"/>
                  </a:lnTo>
                  <a:lnTo>
                    <a:pt x="2934665" y="92494"/>
                  </a:lnTo>
                  <a:lnTo>
                    <a:pt x="972045" y="778090"/>
                  </a:lnTo>
                  <a:lnTo>
                    <a:pt x="980414" y="802068"/>
                  </a:lnTo>
                  <a:lnTo>
                    <a:pt x="3041065" y="82232"/>
                  </a:lnTo>
                  <a:lnTo>
                    <a:pt x="1754835" y="778916"/>
                  </a:lnTo>
                  <a:lnTo>
                    <a:pt x="1766925" y="801243"/>
                  </a:lnTo>
                  <a:lnTo>
                    <a:pt x="3117456" y="69748"/>
                  </a:lnTo>
                  <a:lnTo>
                    <a:pt x="3118510" y="74053"/>
                  </a:lnTo>
                  <a:lnTo>
                    <a:pt x="3121063" y="71907"/>
                  </a:lnTo>
                  <a:lnTo>
                    <a:pt x="3123488" y="78867"/>
                  </a:lnTo>
                  <a:lnTo>
                    <a:pt x="2600617" y="782510"/>
                  </a:lnTo>
                  <a:lnTo>
                    <a:pt x="2621000" y="797648"/>
                  </a:lnTo>
                  <a:lnTo>
                    <a:pt x="3148253" y="88112"/>
                  </a:lnTo>
                  <a:lnTo>
                    <a:pt x="3149028" y="88696"/>
                  </a:lnTo>
                  <a:lnTo>
                    <a:pt x="3145447" y="95872"/>
                  </a:lnTo>
                  <a:lnTo>
                    <a:pt x="3158693" y="95872"/>
                  </a:lnTo>
                  <a:lnTo>
                    <a:pt x="3168637" y="103263"/>
                  </a:lnTo>
                  <a:lnTo>
                    <a:pt x="3169945" y="95872"/>
                  </a:lnTo>
                  <a:lnTo>
                    <a:pt x="3170847" y="95872"/>
                  </a:lnTo>
                  <a:lnTo>
                    <a:pt x="3170847" y="748372"/>
                  </a:lnTo>
                  <a:lnTo>
                    <a:pt x="3196247" y="748372"/>
                  </a:lnTo>
                  <a:lnTo>
                    <a:pt x="3196247" y="104101"/>
                  </a:lnTo>
                  <a:lnTo>
                    <a:pt x="3207969" y="95872"/>
                  </a:lnTo>
                  <a:lnTo>
                    <a:pt x="3221215" y="95872"/>
                  </a:lnTo>
                  <a:lnTo>
                    <a:pt x="3713111" y="797356"/>
                  </a:lnTo>
                  <a:lnTo>
                    <a:pt x="3733901" y="782777"/>
                  </a:lnTo>
                  <a:lnTo>
                    <a:pt x="3242767" y="82384"/>
                  </a:lnTo>
                  <a:lnTo>
                    <a:pt x="3246450" y="72453"/>
                  </a:lnTo>
                  <a:lnTo>
                    <a:pt x="4454588" y="800938"/>
                  </a:lnTo>
                  <a:lnTo>
                    <a:pt x="4467707" y="779195"/>
                  </a:lnTo>
                  <a:lnTo>
                    <a:pt x="3308121" y="79959"/>
                  </a:lnTo>
                  <a:lnTo>
                    <a:pt x="5256606" y="801979"/>
                  </a:lnTo>
                  <a:lnTo>
                    <a:pt x="5265432" y="778154"/>
                  </a:lnTo>
                  <a:lnTo>
                    <a:pt x="3566960" y="148793"/>
                  </a:lnTo>
                  <a:lnTo>
                    <a:pt x="6009932" y="802335"/>
                  </a:lnTo>
                  <a:lnTo>
                    <a:pt x="6016498" y="777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22948" y="3221125"/>
              <a:ext cx="71120" cy="1329690"/>
            </a:xfrm>
            <a:custGeom>
              <a:avLst/>
              <a:gdLst/>
              <a:ahLst/>
              <a:cxnLst/>
              <a:rect l="l" t="t" r="r" b="b"/>
              <a:pathLst>
                <a:path w="71119" h="1329689">
                  <a:moveTo>
                    <a:pt x="0" y="0"/>
                  </a:moveTo>
                  <a:lnTo>
                    <a:pt x="27559" y="5563"/>
                  </a:lnTo>
                  <a:lnTo>
                    <a:pt x="50064" y="20737"/>
                  </a:lnTo>
                  <a:lnTo>
                    <a:pt x="65237" y="43242"/>
                  </a:lnTo>
                  <a:lnTo>
                    <a:pt x="70801" y="70801"/>
                  </a:lnTo>
                  <a:lnTo>
                    <a:pt x="70801" y="1258498"/>
                  </a:lnTo>
                  <a:lnTo>
                    <a:pt x="65237" y="1286057"/>
                  </a:lnTo>
                  <a:lnTo>
                    <a:pt x="50064" y="1308562"/>
                  </a:lnTo>
                  <a:lnTo>
                    <a:pt x="27559" y="1323736"/>
                  </a:lnTo>
                  <a:lnTo>
                    <a:pt x="0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42187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2" y="0"/>
                  </a:lnTo>
                  <a:lnTo>
                    <a:pt x="43242" y="5563"/>
                  </a:lnTo>
                  <a:lnTo>
                    <a:pt x="20737" y="20737"/>
                  </a:lnTo>
                  <a:lnTo>
                    <a:pt x="5563" y="43242"/>
                  </a:lnTo>
                  <a:lnTo>
                    <a:pt x="0" y="70801"/>
                  </a:lnTo>
                  <a:lnTo>
                    <a:pt x="0" y="1258498"/>
                  </a:lnTo>
                  <a:lnTo>
                    <a:pt x="5563" y="1286057"/>
                  </a:lnTo>
                  <a:lnTo>
                    <a:pt x="20737" y="1308562"/>
                  </a:lnTo>
                  <a:lnTo>
                    <a:pt x="43242" y="1323736"/>
                  </a:lnTo>
                  <a:lnTo>
                    <a:pt x="70802" y="1329300"/>
                  </a:lnTo>
                  <a:lnTo>
                    <a:pt x="353998" y="1329300"/>
                  </a:lnTo>
                  <a:lnTo>
                    <a:pt x="381557" y="1323736"/>
                  </a:lnTo>
                  <a:lnTo>
                    <a:pt x="404062" y="1308562"/>
                  </a:lnTo>
                  <a:lnTo>
                    <a:pt x="419235" y="1286057"/>
                  </a:lnTo>
                  <a:lnTo>
                    <a:pt x="424799" y="1258498"/>
                  </a:lnTo>
                  <a:lnTo>
                    <a:pt x="424799" y="70801"/>
                  </a:lnTo>
                  <a:lnTo>
                    <a:pt x="419235" y="43242"/>
                  </a:lnTo>
                  <a:lnTo>
                    <a:pt x="404062" y="20737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42187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26838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1" y="0"/>
                  </a:lnTo>
                  <a:lnTo>
                    <a:pt x="43242" y="5563"/>
                  </a:lnTo>
                  <a:lnTo>
                    <a:pt x="20737" y="20737"/>
                  </a:lnTo>
                  <a:lnTo>
                    <a:pt x="5563" y="43242"/>
                  </a:lnTo>
                  <a:lnTo>
                    <a:pt x="0" y="70801"/>
                  </a:lnTo>
                  <a:lnTo>
                    <a:pt x="0" y="1258498"/>
                  </a:lnTo>
                  <a:lnTo>
                    <a:pt x="5563" y="1286057"/>
                  </a:lnTo>
                  <a:lnTo>
                    <a:pt x="20737" y="1308562"/>
                  </a:lnTo>
                  <a:lnTo>
                    <a:pt x="43242" y="1323736"/>
                  </a:lnTo>
                  <a:lnTo>
                    <a:pt x="70801" y="1329300"/>
                  </a:lnTo>
                  <a:lnTo>
                    <a:pt x="353998" y="1329300"/>
                  </a:lnTo>
                  <a:lnTo>
                    <a:pt x="381557" y="1323736"/>
                  </a:lnTo>
                  <a:lnTo>
                    <a:pt x="404062" y="1308562"/>
                  </a:lnTo>
                  <a:lnTo>
                    <a:pt x="419235" y="1286057"/>
                  </a:lnTo>
                  <a:lnTo>
                    <a:pt x="424799" y="1258498"/>
                  </a:lnTo>
                  <a:lnTo>
                    <a:pt x="424799" y="70801"/>
                  </a:lnTo>
                  <a:lnTo>
                    <a:pt x="419235" y="43242"/>
                  </a:lnTo>
                  <a:lnTo>
                    <a:pt x="404062" y="20737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6" name="object 16"/>
            <p:cNvSpPr/>
            <p:nvPr/>
          </p:nvSpPr>
          <p:spPr>
            <a:xfrm>
              <a:off x="3626838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4476762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2" y="0"/>
                  </a:lnTo>
                  <a:lnTo>
                    <a:pt x="43242" y="5563"/>
                  </a:lnTo>
                  <a:lnTo>
                    <a:pt x="20737" y="20737"/>
                  </a:lnTo>
                  <a:lnTo>
                    <a:pt x="5563" y="43242"/>
                  </a:lnTo>
                  <a:lnTo>
                    <a:pt x="0" y="70801"/>
                  </a:lnTo>
                  <a:lnTo>
                    <a:pt x="0" y="1258498"/>
                  </a:lnTo>
                  <a:lnTo>
                    <a:pt x="5563" y="1286057"/>
                  </a:lnTo>
                  <a:lnTo>
                    <a:pt x="20737" y="1308562"/>
                  </a:lnTo>
                  <a:lnTo>
                    <a:pt x="43242" y="1323736"/>
                  </a:lnTo>
                  <a:lnTo>
                    <a:pt x="70802" y="1329300"/>
                  </a:lnTo>
                  <a:lnTo>
                    <a:pt x="353998" y="1329300"/>
                  </a:lnTo>
                  <a:lnTo>
                    <a:pt x="381557" y="1323736"/>
                  </a:lnTo>
                  <a:lnTo>
                    <a:pt x="404062" y="1308562"/>
                  </a:lnTo>
                  <a:lnTo>
                    <a:pt x="419235" y="1286057"/>
                  </a:lnTo>
                  <a:lnTo>
                    <a:pt x="424799" y="1258498"/>
                  </a:lnTo>
                  <a:lnTo>
                    <a:pt x="424799" y="70801"/>
                  </a:lnTo>
                  <a:lnTo>
                    <a:pt x="419235" y="43242"/>
                  </a:lnTo>
                  <a:lnTo>
                    <a:pt x="404062" y="20737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6762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5276813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1" y="0"/>
                  </a:lnTo>
                  <a:lnTo>
                    <a:pt x="43242" y="5563"/>
                  </a:lnTo>
                  <a:lnTo>
                    <a:pt x="20737" y="20736"/>
                  </a:lnTo>
                  <a:lnTo>
                    <a:pt x="5563" y="43241"/>
                  </a:lnTo>
                  <a:lnTo>
                    <a:pt x="0" y="70801"/>
                  </a:lnTo>
                  <a:lnTo>
                    <a:pt x="0" y="1258497"/>
                  </a:lnTo>
                  <a:lnTo>
                    <a:pt x="5563" y="1286057"/>
                  </a:lnTo>
                  <a:lnTo>
                    <a:pt x="20737" y="1308561"/>
                  </a:lnTo>
                  <a:lnTo>
                    <a:pt x="43242" y="1323735"/>
                  </a:lnTo>
                  <a:lnTo>
                    <a:pt x="70801" y="1329298"/>
                  </a:lnTo>
                  <a:lnTo>
                    <a:pt x="353998" y="1329298"/>
                  </a:lnTo>
                  <a:lnTo>
                    <a:pt x="381557" y="1323735"/>
                  </a:lnTo>
                  <a:lnTo>
                    <a:pt x="404062" y="1308561"/>
                  </a:lnTo>
                  <a:lnTo>
                    <a:pt x="419235" y="1286057"/>
                  </a:lnTo>
                  <a:lnTo>
                    <a:pt x="424799" y="1258497"/>
                  </a:lnTo>
                  <a:lnTo>
                    <a:pt x="424799" y="70801"/>
                  </a:lnTo>
                  <a:lnTo>
                    <a:pt x="419235" y="43241"/>
                  </a:lnTo>
                  <a:lnTo>
                    <a:pt x="404062" y="20736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0" name="object 20"/>
            <p:cNvSpPr/>
            <p:nvPr/>
          </p:nvSpPr>
          <p:spPr>
            <a:xfrm>
              <a:off x="5276813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1" name="object 21"/>
            <p:cNvSpPr/>
            <p:nvPr/>
          </p:nvSpPr>
          <p:spPr>
            <a:xfrm>
              <a:off x="6014262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1" y="0"/>
                  </a:lnTo>
                  <a:lnTo>
                    <a:pt x="43242" y="5563"/>
                  </a:lnTo>
                  <a:lnTo>
                    <a:pt x="20737" y="20736"/>
                  </a:lnTo>
                  <a:lnTo>
                    <a:pt x="5563" y="43241"/>
                  </a:lnTo>
                  <a:lnTo>
                    <a:pt x="0" y="70801"/>
                  </a:lnTo>
                  <a:lnTo>
                    <a:pt x="0" y="1258497"/>
                  </a:lnTo>
                  <a:lnTo>
                    <a:pt x="5563" y="1286057"/>
                  </a:lnTo>
                  <a:lnTo>
                    <a:pt x="20737" y="1308561"/>
                  </a:lnTo>
                  <a:lnTo>
                    <a:pt x="43242" y="1323735"/>
                  </a:lnTo>
                  <a:lnTo>
                    <a:pt x="70801" y="1329298"/>
                  </a:lnTo>
                  <a:lnTo>
                    <a:pt x="353998" y="1329298"/>
                  </a:lnTo>
                  <a:lnTo>
                    <a:pt x="381557" y="1323735"/>
                  </a:lnTo>
                  <a:lnTo>
                    <a:pt x="404062" y="1308561"/>
                  </a:lnTo>
                  <a:lnTo>
                    <a:pt x="419235" y="1286057"/>
                  </a:lnTo>
                  <a:lnTo>
                    <a:pt x="424799" y="1258497"/>
                  </a:lnTo>
                  <a:lnTo>
                    <a:pt x="424799" y="70801"/>
                  </a:lnTo>
                  <a:lnTo>
                    <a:pt x="419235" y="43241"/>
                  </a:lnTo>
                  <a:lnTo>
                    <a:pt x="404062" y="20736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6014262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6751899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5" h="1329689">
                  <a:moveTo>
                    <a:pt x="353998" y="0"/>
                  </a:moveTo>
                  <a:lnTo>
                    <a:pt x="70802" y="0"/>
                  </a:lnTo>
                  <a:lnTo>
                    <a:pt x="43242" y="5563"/>
                  </a:lnTo>
                  <a:lnTo>
                    <a:pt x="20737" y="20736"/>
                  </a:lnTo>
                  <a:lnTo>
                    <a:pt x="5563" y="43241"/>
                  </a:lnTo>
                  <a:lnTo>
                    <a:pt x="0" y="70801"/>
                  </a:lnTo>
                  <a:lnTo>
                    <a:pt x="0" y="1258497"/>
                  </a:lnTo>
                  <a:lnTo>
                    <a:pt x="5563" y="1286057"/>
                  </a:lnTo>
                  <a:lnTo>
                    <a:pt x="20737" y="1308561"/>
                  </a:lnTo>
                  <a:lnTo>
                    <a:pt x="43242" y="1323735"/>
                  </a:lnTo>
                  <a:lnTo>
                    <a:pt x="70802" y="1329298"/>
                  </a:lnTo>
                  <a:lnTo>
                    <a:pt x="353998" y="1329298"/>
                  </a:lnTo>
                  <a:lnTo>
                    <a:pt x="381558" y="1323735"/>
                  </a:lnTo>
                  <a:lnTo>
                    <a:pt x="404063" y="1308561"/>
                  </a:lnTo>
                  <a:lnTo>
                    <a:pt x="419237" y="1286057"/>
                  </a:lnTo>
                  <a:lnTo>
                    <a:pt x="424801" y="1258497"/>
                  </a:lnTo>
                  <a:lnTo>
                    <a:pt x="424801" y="70801"/>
                  </a:lnTo>
                  <a:lnTo>
                    <a:pt x="419237" y="43241"/>
                  </a:lnTo>
                  <a:lnTo>
                    <a:pt x="404063" y="20736"/>
                  </a:lnTo>
                  <a:lnTo>
                    <a:pt x="381558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6751899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5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5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5" name="object 25"/>
            <p:cNvSpPr/>
            <p:nvPr/>
          </p:nvSpPr>
          <p:spPr>
            <a:xfrm>
              <a:off x="7551774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5" h="1329689">
                  <a:moveTo>
                    <a:pt x="353998" y="0"/>
                  </a:moveTo>
                  <a:lnTo>
                    <a:pt x="70802" y="0"/>
                  </a:lnTo>
                  <a:lnTo>
                    <a:pt x="43242" y="5563"/>
                  </a:lnTo>
                  <a:lnTo>
                    <a:pt x="20737" y="20736"/>
                  </a:lnTo>
                  <a:lnTo>
                    <a:pt x="5563" y="43241"/>
                  </a:lnTo>
                  <a:lnTo>
                    <a:pt x="0" y="70801"/>
                  </a:lnTo>
                  <a:lnTo>
                    <a:pt x="0" y="1258497"/>
                  </a:lnTo>
                  <a:lnTo>
                    <a:pt x="5563" y="1286057"/>
                  </a:lnTo>
                  <a:lnTo>
                    <a:pt x="20737" y="1308561"/>
                  </a:lnTo>
                  <a:lnTo>
                    <a:pt x="43242" y="1323735"/>
                  </a:lnTo>
                  <a:lnTo>
                    <a:pt x="70802" y="1329298"/>
                  </a:lnTo>
                  <a:lnTo>
                    <a:pt x="353998" y="1329298"/>
                  </a:lnTo>
                  <a:lnTo>
                    <a:pt x="381558" y="1323735"/>
                  </a:lnTo>
                  <a:lnTo>
                    <a:pt x="404063" y="1308561"/>
                  </a:lnTo>
                  <a:lnTo>
                    <a:pt x="419237" y="1286057"/>
                  </a:lnTo>
                  <a:lnTo>
                    <a:pt x="424801" y="1258497"/>
                  </a:lnTo>
                  <a:lnTo>
                    <a:pt x="424801" y="70801"/>
                  </a:lnTo>
                  <a:lnTo>
                    <a:pt x="419237" y="43241"/>
                  </a:lnTo>
                  <a:lnTo>
                    <a:pt x="404063" y="20736"/>
                  </a:lnTo>
                  <a:lnTo>
                    <a:pt x="381558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6" name="object 26"/>
            <p:cNvSpPr/>
            <p:nvPr/>
          </p:nvSpPr>
          <p:spPr>
            <a:xfrm>
              <a:off x="7551774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5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5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7" name="object 27"/>
            <p:cNvSpPr/>
            <p:nvPr/>
          </p:nvSpPr>
          <p:spPr>
            <a:xfrm>
              <a:off x="8303974" y="3221113"/>
              <a:ext cx="71120" cy="1329690"/>
            </a:xfrm>
            <a:custGeom>
              <a:avLst/>
              <a:gdLst/>
              <a:ahLst/>
              <a:cxnLst/>
              <a:rect l="l" t="t" r="r" b="b"/>
              <a:pathLst>
                <a:path w="71120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475999" y="5773588"/>
            <a:ext cx="229446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101601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(~10</a:t>
            </a:r>
            <a:r>
              <a:rPr sz="4000" spc="-19" baseline="22222" dirty="0">
                <a:latin typeface="Arial"/>
                <a:cs typeface="Arial"/>
              </a:rPr>
              <a:t>5 </a:t>
            </a:r>
            <a:r>
              <a:rPr sz="4000" dirty="0">
                <a:latin typeface="Arial"/>
                <a:cs typeface="Arial"/>
              </a:rPr>
              <a:t>,</a:t>
            </a:r>
            <a:r>
              <a:rPr sz="4000" spc="-573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1)</a:t>
            </a:r>
            <a:endParaRPr sz="4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496555" y="5513387"/>
            <a:ext cx="203200" cy="1771227"/>
          </a:xfrm>
          <a:custGeom>
            <a:avLst/>
            <a:gdLst/>
            <a:ahLst/>
            <a:cxnLst/>
            <a:rect l="l" t="t" r="r" b="b"/>
            <a:pathLst>
              <a:path w="76200" h="664210">
                <a:moveTo>
                  <a:pt x="50800" y="63500"/>
                </a:moveTo>
                <a:lnTo>
                  <a:pt x="25400" y="63500"/>
                </a:lnTo>
                <a:lnTo>
                  <a:pt x="25400" y="664199"/>
                </a:lnTo>
                <a:lnTo>
                  <a:pt x="50800" y="664199"/>
                </a:lnTo>
                <a:lnTo>
                  <a:pt x="50800" y="63500"/>
                </a:lnTo>
                <a:close/>
              </a:path>
              <a:path w="76200" h="66421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6421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30" name="object 30"/>
          <p:cNvSpPr txBox="1"/>
          <p:nvPr/>
        </p:nvSpPr>
        <p:spPr>
          <a:xfrm>
            <a:off x="12738955" y="4862987"/>
            <a:ext cx="3718560" cy="650605"/>
          </a:xfrm>
          <a:prstGeom prst="rect">
            <a:avLst/>
          </a:prstGeom>
          <a:solidFill>
            <a:srgbClr val="FFE599"/>
          </a:solidFill>
        </p:spPr>
        <p:txBody>
          <a:bodyPr vert="horz" wrap="square" lIns="0" tIns="98213" rIns="0" bIns="0" rtlCol="0">
            <a:spAutoFit/>
          </a:bodyPr>
          <a:lstStyle/>
          <a:p>
            <a:pPr marL="1095600">
              <a:lnSpc>
                <a:spcPts val="4347"/>
              </a:lnSpc>
              <a:spcBef>
                <a:spcPts val="773"/>
              </a:spcBef>
            </a:pPr>
            <a:r>
              <a:rPr sz="4000" b="1" spc="-13" dirty="0">
                <a:latin typeface="Arial"/>
                <a:cs typeface="Arial"/>
              </a:rPr>
              <a:t>Linear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502901" y="3924567"/>
            <a:ext cx="203200" cy="939800"/>
          </a:xfrm>
          <a:custGeom>
            <a:avLst/>
            <a:gdLst/>
            <a:ahLst/>
            <a:cxnLst/>
            <a:rect l="l" t="t" r="r" b="b"/>
            <a:pathLst>
              <a:path w="76200" h="352425">
                <a:moveTo>
                  <a:pt x="25392" y="75875"/>
                </a:moveTo>
                <a:lnTo>
                  <a:pt x="18811" y="351596"/>
                </a:lnTo>
                <a:lnTo>
                  <a:pt x="44203" y="352202"/>
                </a:lnTo>
                <a:lnTo>
                  <a:pt x="50785" y="76481"/>
                </a:lnTo>
                <a:lnTo>
                  <a:pt x="25392" y="75875"/>
                </a:lnTo>
                <a:close/>
              </a:path>
              <a:path w="76200" h="352425">
                <a:moveTo>
                  <a:pt x="69633" y="63178"/>
                </a:moveTo>
                <a:lnTo>
                  <a:pt x="25695" y="63178"/>
                </a:lnTo>
                <a:lnTo>
                  <a:pt x="51088" y="63785"/>
                </a:lnTo>
                <a:lnTo>
                  <a:pt x="50785" y="76481"/>
                </a:lnTo>
                <a:lnTo>
                  <a:pt x="76178" y="77087"/>
                </a:lnTo>
                <a:lnTo>
                  <a:pt x="69633" y="63178"/>
                </a:lnTo>
                <a:close/>
              </a:path>
              <a:path w="76200" h="352425">
                <a:moveTo>
                  <a:pt x="25695" y="63178"/>
                </a:moveTo>
                <a:lnTo>
                  <a:pt x="25392" y="75875"/>
                </a:lnTo>
                <a:lnTo>
                  <a:pt x="50785" y="76481"/>
                </a:lnTo>
                <a:lnTo>
                  <a:pt x="51088" y="63785"/>
                </a:lnTo>
                <a:lnTo>
                  <a:pt x="25695" y="63178"/>
                </a:lnTo>
                <a:close/>
              </a:path>
              <a:path w="76200" h="352425">
                <a:moveTo>
                  <a:pt x="39907" y="0"/>
                </a:moveTo>
                <a:lnTo>
                  <a:pt x="0" y="75269"/>
                </a:lnTo>
                <a:lnTo>
                  <a:pt x="25392" y="75875"/>
                </a:lnTo>
                <a:lnTo>
                  <a:pt x="25695" y="63178"/>
                </a:lnTo>
                <a:lnTo>
                  <a:pt x="69633" y="63178"/>
                </a:lnTo>
                <a:lnTo>
                  <a:pt x="39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32" name="object 32"/>
          <p:cNvSpPr/>
          <p:nvPr/>
        </p:nvSpPr>
        <p:spPr>
          <a:xfrm>
            <a:off x="4983864" y="8589667"/>
            <a:ext cx="189653" cy="3545840"/>
          </a:xfrm>
          <a:custGeom>
            <a:avLst/>
            <a:gdLst/>
            <a:ahLst/>
            <a:cxnLst/>
            <a:rect l="l" t="t" r="r" b="b"/>
            <a:pathLst>
              <a:path w="71119" h="1329689">
                <a:moveTo>
                  <a:pt x="70801" y="1329300"/>
                </a:moveTo>
                <a:lnTo>
                  <a:pt x="43242" y="1323736"/>
                </a:lnTo>
                <a:lnTo>
                  <a:pt x="20737" y="1308562"/>
                </a:lnTo>
                <a:lnTo>
                  <a:pt x="5563" y="1286057"/>
                </a:lnTo>
                <a:lnTo>
                  <a:pt x="0" y="1258498"/>
                </a:lnTo>
                <a:lnTo>
                  <a:pt x="0" y="70801"/>
                </a:lnTo>
                <a:lnTo>
                  <a:pt x="5563" y="43242"/>
                </a:lnTo>
                <a:lnTo>
                  <a:pt x="20737" y="20737"/>
                </a:lnTo>
                <a:lnTo>
                  <a:pt x="43242" y="5563"/>
                </a:lnTo>
                <a:lnTo>
                  <a:pt x="70801" y="0"/>
                </a:lnTo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33" name="object 33"/>
          <p:cNvSpPr/>
          <p:nvPr/>
        </p:nvSpPr>
        <p:spPr>
          <a:xfrm>
            <a:off x="23087928" y="8589635"/>
            <a:ext cx="189653" cy="3545840"/>
          </a:xfrm>
          <a:custGeom>
            <a:avLst/>
            <a:gdLst/>
            <a:ahLst/>
            <a:cxnLst/>
            <a:rect l="l" t="t" r="r" b="b"/>
            <a:pathLst>
              <a:path w="71120" h="1329689">
                <a:moveTo>
                  <a:pt x="0" y="0"/>
                </a:moveTo>
                <a:lnTo>
                  <a:pt x="27559" y="5563"/>
                </a:lnTo>
                <a:lnTo>
                  <a:pt x="50064" y="20737"/>
                </a:lnTo>
                <a:lnTo>
                  <a:pt x="65237" y="43242"/>
                </a:lnTo>
                <a:lnTo>
                  <a:pt x="70801" y="70801"/>
                </a:lnTo>
                <a:lnTo>
                  <a:pt x="70801" y="1258498"/>
                </a:lnTo>
                <a:lnTo>
                  <a:pt x="65237" y="1286057"/>
                </a:lnTo>
                <a:lnTo>
                  <a:pt x="50064" y="1308562"/>
                </a:lnTo>
                <a:lnTo>
                  <a:pt x="27559" y="1323736"/>
                </a:lnTo>
                <a:lnTo>
                  <a:pt x="0" y="1329300"/>
                </a:lnTo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34" name="object 34"/>
          <p:cNvSpPr txBox="1"/>
          <p:nvPr/>
        </p:nvSpPr>
        <p:spPr>
          <a:xfrm>
            <a:off x="22439396" y="8855456"/>
            <a:ext cx="607907" cy="4177383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R="182882" algn="r">
              <a:lnSpc>
                <a:spcPts val="4387"/>
              </a:lnSpc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0</a:t>
            </a:r>
            <a:endParaRPr sz="3733">
              <a:latin typeface="Arial"/>
              <a:cs typeface="Arial"/>
            </a:endParaRPr>
          </a:p>
          <a:p>
            <a:pPr marR="182882" algn="r">
              <a:lnSpc>
                <a:spcPts val="4387"/>
              </a:lnSpc>
            </a:pPr>
            <a:r>
              <a:rPr sz="3733" dirty="0">
                <a:latin typeface="Arial"/>
                <a:cs typeface="Arial"/>
              </a:rPr>
              <a:t>0</a:t>
            </a:r>
            <a:endParaRPr sz="3733">
              <a:latin typeface="Arial"/>
              <a:cs typeface="Arial"/>
            </a:endParaRPr>
          </a:p>
          <a:p>
            <a:pPr marR="77892" algn="r"/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R="118535" algn="r">
              <a:spcBef>
                <a:spcPts val="67"/>
              </a:spcBef>
            </a:pPr>
            <a:r>
              <a:rPr sz="3733" spc="-13" dirty="0">
                <a:latin typeface="Arial"/>
                <a:cs typeface="Arial"/>
              </a:rPr>
              <a:t>...</a:t>
            </a:r>
            <a:endParaRPr sz="3733">
              <a:latin typeface="Arial"/>
              <a:cs typeface="Arial"/>
            </a:endParaRPr>
          </a:p>
          <a:p>
            <a:pPr marL="138852" marR="77892" indent="-106681" algn="r">
              <a:lnSpc>
                <a:spcPct val="101400"/>
              </a:lnSpc>
            </a:pPr>
            <a:r>
              <a:rPr sz="3733" dirty="0">
                <a:latin typeface="Arial"/>
                <a:cs typeface="Arial"/>
              </a:rPr>
              <a:t>…  1</a:t>
            </a:r>
            <a:endParaRPr sz="3733">
              <a:latin typeface="Arial"/>
              <a:cs typeface="Arial"/>
            </a:endParaRPr>
          </a:p>
          <a:p>
            <a:pPr marR="13547" algn="r">
              <a:spcBef>
                <a:spcPts val="627"/>
              </a:spcBef>
            </a:pPr>
            <a:r>
              <a:rPr sz="4000" b="1" dirty="0">
                <a:latin typeface="Arial"/>
                <a:cs typeface="Arial"/>
              </a:rPr>
              <a:t>.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154199" y="5992265"/>
            <a:ext cx="4968237" cy="973667"/>
            <a:chOff x="4557824" y="2247099"/>
            <a:chExt cx="1863089" cy="365125"/>
          </a:xfrm>
        </p:grpSpPr>
        <p:sp>
          <p:nvSpPr>
            <p:cNvPr id="36" name="object 36"/>
            <p:cNvSpPr/>
            <p:nvPr/>
          </p:nvSpPr>
          <p:spPr>
            <a:xfrm>
              <a:off x="4564174" y="2253449"/>
              <a:ext cx="1850389" cy="352425"/>
            </a:xfrm>
            <a:custGeom>
              <a:avLst/>
              <a:gdLst/>
              <a:ahLst/>
              <a:cxnLst/>
              <a:rect l="l" t="t" r="r" b="b"/>
              <a:pathLst>
                <a:path w="1850389" h="352425">
                  <a:moveTo>
                    <a:pt x="1791449" y="0"/>
                  </a:moveTo>
                  <a:lnTo>
                    <a:pt x="58652" y="0"/>
                  </a:lnTo>
                  <a:lnTo>
                    <a:pt x="35822" y="4609"/>
                  </a:lnTo>
                  <a:lnTo>
                    <a:pt x="17178" y="17178"/>
                  </a:lnTo>
                  <a:lnTo>
                    <a:pt x="4609" y="35821"/>
                  </a:lnTo>
                  <a:lnTo>
                    <a:pt x="0" y="58651"/>
                  </a:lnTo>
                  <a:lnTo>
                    <a:pt x="0" y="293248"/>
                  </a:lnTo>
                  <a:lnTo>
                    <a:pt x="4609" y="316078"/>
                  </a:lnTo>
                  <a:lnTo>
                    <a:pt x="17178" y="334721"/>
                  </a:lnTo>
                  <a:lnTo>
                    <a:pt x="35822" y="347291"/>
                  </a:lnTo>
                  <a:lnTo>
                    <a:pt x="58652" y="351900"/>
                  </a:lnTo>
                  <a:lnTo>
                    <a:pt x="1791449" y="351900"/>
                  </a:lnTo>
                  <a:lnTo>
                    <a:pt x="1814279" y="347291"/>
                  </a:lnTo>
                  <a:lnTo>
                    <a:pt x="1832922" y="334721"/>
                  </a:lnTo>
                  <a:lnTo>
                    <a:pt x="1845491" y="316078"/>
                  </a:lnTo>
                  <a:lnTo>
                    <a:pt x="1850100" y="293248"/>
                  </a:lnTo>
                  <a:lnTo>
                    <a:pt x="1850100" y="58651"/>
                  </a:lnTo>
                  <a:lnTo>
                    <a:pt x="1845491" y="35821"/>
                  </a:lnTo>
                  <a:lnTo>
                    <a:pt x="1832922" y="17178"/>
                  </a:lnTo>
                  <a:lnTo>
                    <a:pt x="1814279" y="4609"/>
                  </a:lnTo>
                  <a:lnTo>
                    <a:pt x="179144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4174" y="2253449"/>
              <a:ext cx="1850389" cy="352425"/>
            </a:xfrm>
            <a:custGeom>
              <a:avLst/>
              <a:gdLst/>
              <a:ahLst/>
              <a:cxnLst/>
              <a:rect l="l" t="t" r="r" b="b"/>
              <a:pathLst>
                <a:path w="1850389" h="352425">
                  <a:moveTo>
                    <a:pt x="58651" y="351900"/>
                  </a:moveTo>
                  <a:lnTo>
                    <a:pt x="35821" y="347290"/>
                  </a:lnTo>
                  <a:lnTo>
                    <a:pt x="17178" y="334721"/>
                  </a:lnTo>
                  <a:lnTo>
                    <a:pt x="4609" y="316078"/>
                  </a:lnTo>
                  <a:lnTo>
                    <a:pt x="0" y="293248"/>
                  </a:lnTo>
                  <a:lnTo>
                    <a:pt x="0" y="58651"/>
                  </a:lnTo>
                  <a:lnTo>
                    <a:pt x="4609" y="35821"/>
                  </a:lnTo>
                  <a:lnTo>
                    <a:pt x="17178" y="17178"/>
                  </a:lnTo>
                  <a:lnTo>
                    <a:pt x="35821" y="4609"/>
                  </a:lnTo>
                  <a:lnTo>
                    <a:pt x="58651" y="0"/>
                  </a:lnTo>
                </a:path>
                <a:path w="1850389" h="352425">
                  <a:moveTo>
                    <a:pt x="1791449" y="0"/>
                  </a:moveTo>
                  <a:lnTo>
                    <a:pt x="1814278" y="4609"/>
                  </a:lnTo>
                  <a:lnTo>
                    <a:pt x="1832921" y="17178"/>
                  </a:lnTo>
                  <a:lnTo>
                    <a:pt x="1845490" y="35821"/>
                  </a:lnTo>
                  <a:lnTo>
                    <a:pt x="1850100" y="58651"/>
                  </a:lnTo>
                  <a:lnTo>
                    <a:pt x="1850100" y="293248"/>
                  </a:lnTo>
                  <a:lnTo>
                    <a:pt x="1845490" y="316078"/>
                  </a:lnTo>
                  <a:lnTo>
                    <a:pt x="1832921" y="334721"/>
                  </a:lnTo>
                  <a:lnTo>
                    <a:pt x="1814278" y="347290"/>
                  </a:lnTo>
                  <a:lnTo>
                    <a:pt x="1791449" y="3519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359143" y="5872478"/>
            <a:ext cx="3899747" cy="1174681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01601" marR="81281">
              <a:lnSpc>
                <a:spcPts val="4293"/>
              </a:lnSpc>
              <a:spcBef>
                <a:spcPts val="560"/>
              </a:spcBef>
            </a:pPr>
            <a:r>
              <a:rPr sz="3733" dirty="0">
                <a:latin typeface="Arial"/>
                <a:cs typeface="Arial"/>
              </a:rPr>
              <a:t>w</a:t>
            </a:r>
            <a:r>
              <a:rPr sz="3600" baseline="-18518" dirty="0">
                <a:latin typeface="Arial"/>
                <a:cs typeface="Arial"/>
              </a:rPr>
              <a:t>1 </a:t>
            </a:r>
            <a:r>
              <a:rPr sz="3733" dirty="0">
                <a:latin typeface="Arial"/>
                <a:cs typeface="Arial"/>
              </a:rPr>
              <a:t>w</a:t>
            </a:r>
            <a:r>
              <a:rPr sz="3600" baseline="-18518" dirty="0">
                <a:latin typeface="Arial"/>
                <a:cs typeface="Arial"/>
              </a:rPr>
              <a:t>2 </a:t>
            </a:r>
            <a:r>
              <a:rPr sz="3733" dirty="0">
                <a:latin typeface="Arial"/>
                <a:cs typeface="Arial"/>
              </a:rPr>
              <a:t>0 0 </a:t>
            </a:r>
            <a:r>
              <a:rPr sz="3733" spc="-13" dirty="0">
                <a:latin typeface="Arial"/>
                <a:cs typeface="Arial"/>
              </a:rPr>
              <a:t>... </a:t>
            </a:r>
            <a:r>
              <a:rPr sz="3733" dirty="0">
                <a:latin typeface="Arial"/>
                <a:cs typeface="Arial"/>
              </a:rPr>
              <a:t>… …  w</a:t>
            </a:r>
            <a:r>
              <a:rPr sz="3600" baseline="-18518" dirty="0">
                <a:latin typeface="Arial"/>
                <a:cs typeface="Arial"/>
              </a:rPr>
              <a:t>N</a:t>
            </a:r>
            <a:endParaRPr sz="3600" baseline="-18518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79563" y="8855456"/>
            <a:ext cx="968587" cy="4163533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438579">
              <a:lnSpc>
                <a:spcPts val="4387"/>
              </a:lnSpc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1</a:t>
            </a:r>
            <a:endParaRPr sz="3733">
              <a:latin typeface="Arial"/>
              <a:cs typeface="Arial"/>
            </a:endParaRPr>
          </a:p>
          <a:p>
            <a:pPr marL="438579">
              <a:lnSpc>
                <a:spcPts val="4387"/>
              </a:lnSpc>
            </a:pPr>
            <a:r>
              <a:rPr sz="3733" dirty="0">
                <a:latin typeface="Arial"/>
                <a:cs typeface="Arial"/>
              </a:rPr>
              <a:t>0</a:t>
            </a:r>
            <a:endParaRPr sz="3733">
              <a:latin typeface="Arial"/>
              <a:cs typeface="Arial"/>
            </a:endParaRPr>
          </a:p>
          <a:p>
            <a:pPr marL="438579" marR="138852" indent="-106681">
              <a:lnSpc>
                <a:spcPts val="4533"/>
              </a:lnSpc>
              <a:spcBef>
                <a:spcPts val="107"/>
              </a:spcBef>
            </a:pPr>
            <a:r>
              <a:rPr sz="3733" dirty="0">
                <a:latin typeface="Arial"/>
                <a:cs typeface="Arial"/>
              </a:rPr>
              <a:t>…  0</a:t>
            </a:r>
            <a:endParaRPr sz="3733">
              <a:latin typeface="Arial"/>
              <a:cs typeface="Arial"/>
            </a:endParaRPr>
          </a:p>
          <a:p>
            <a:pPr marL="438579" marR="138852" indent="-106681">
              <a:lnSpc>
                <a:spcPts val="4533"/>
              </a:lnSpc>
              <a:spcBef>
                <a:spcPts val="13"/>
              </a:spcBef>
            </a:pPr>
            <a:r>
              <a:rPr sz="3733" dirty="0">
                <a:latin typeface="Arial"/>
                <a:cs typeface="Arial"/>
              </a:rPr>
              <a:t>…  0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480"/>
              </a:spcBef>
            </a:pPr>
            <a:r>
              <a:rPr sz="4000" b="1" spc="-13" dirty="0">
                <a:latin typeface="Arial"/>
                <a:cs typeface="Arial"/>
              </a:rPr>
              <a:t>The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90042" y="8855456"/>
            <a:ext cx="3618653" cy="4191490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723062">
              <a:lnSpc>
                <a:spcPts val="4387"/>
              </a:lnSpc>
              <a:spcBef>
                <a:spcPts val="267"/>
              </a:spcBef>
              <a:tabLst>
                <a:tab pos="2816049" algn="l"/>
              </a:tabLst>
            </a:pPr>
            <a:r>
              <a:rPr sz="3733" dirty="0">
                <a:latin typeface="Arial"/>
                <a:cs typeface="Arial"/>
              </a:rPr>
              <a:t>0	0</a:t>
            </a:r>
            <a:endParaRPr sz="3733">
              <a:latin typeface="Arial"/>
              <a:cs typeface="Arial"/>
            </a:endParaRPr>
          </a:p>
          <a:p>
            <a:pPr marL="723062">
              <a:lnSpc>
                <a:spcPts val="4387"/>
              </a:lnSpc>
              <a:tabLst>
                <a:tab pos="2816049" algn="l"/>
              </a:tabLst>
            </a:pPr>
            <a:r>
              <a:rPr sz="3733" dirty="0">
                <a:latin typeface="Arial"/>
                <a:cs typeface="Arial"/>
              </a:rPr>
              <a:t>1	0</a:t>
            </a:r>
            <a:endParaRPr sz="3733">
              <a:latin typeface="Arial"/>
              <a:cs typeface="Arial"/>
            </a:endParaRPr>
          </a:p>
          <a:p>
            <a:pPr marL="618074">
              <a:tabLst>
                <a:tab pos="2709367" algn="l"/>
              </a:tabLst>
            </a:pPr>
            <a:r>
              <a:rPr sz="3733" dirty="0">
                <a:latin typeface="Arial"/>
                <a:cs typeface="Arial"/>
              </a:rPr>
              <a:t>…	…</a:t>
            </a:r>
            <a:endParaRPr sz="3733">
              <a:latin typeface="Arial"/>
              <a:cs typeface="Arial"/>
            </a:endParaRPr>
          </a:p>
          <a:p>
            <a:pPr marL="723062">
              <a:spcBef>
                <a:spcPts val="67"/>
              </a:spcBef>
              <a:tabLst>
                <a:tab pos="2750008" algn="l"/>
              </a:tabLst>
            </a:pPr>
            <a:r>
              <a:rPr sz="3733" dirty="0">
                <a:latin typeface="Arial"/>
                <a:cs typeface="Arial"/>
              </a:rPr>
              <a:t>0	</a:t>
            </a:r>
            <a:r>
              <a:rPr sz="3733" spc="-13" dirty="0">
                <a:latin typeface="Arial"/>
                <a:cs typeface="Arial"/>
              </a:rPr>
              <a:t>...</a:t>
            </a:r>
            <a:endParaRPr sz="3733">
              <a:latin typeface="Arial"/>
              <a:cs typeface="Arial"/>
            </a:endParaRPr>
          </a:p>
          <a:p>
            <a:pPr marL="618074">
              <a:spcBef>
                <a:spcPts val="53"/>
              </a:spcBef>
              <a:tabLst>
                <a:tab pos="2709367" algn="l"/>
              </a:tabLst>
            </a:pPr>
            <a:r>
              <a:rPr sz="3733" dirty="0">
                <a:latin typeface="Arial"/>
                <a:cs typeface="Arial"/>
              </a:rPr>
              <a:t>…	…</a:t>
            </a:r>
            <a:endParaRPr sz="3733">
              <a:latin typeface="Arial"/>
              <a:cs typeface="Arial"/>
            </a:endParaRPr>
          </a:p>
          <a:p>
            <a:pPr marL="723062">
              <a:spcBef>
                <a:spcPts val="67"/>
              </a:spcBef>
              <a:tabLst>
                <a:tab pos="2816049" algn="l"/>
              </a:tabLst>
            </a:pPr>
            <a:r>
              <a:rPr sz="3733" dirty="0">
                <a:latin typeface="Arial"/>
                <a:cs typeface="Arial"/>
              </a:rPr>
              <a:t>0	0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627"/>
              </a:spcBef>
              <a:tabLst>
                <a:tab pos="2064199" algn="l"/>
              </a:tabLst>
            </a:pPr>
            <a:r>
              <a:rPr sz="4000" b="1" spc="-13" dirty="0">
                <a:latin typeface="Arial"/>
                <a:cs typeface="Arial"/>
              </a:rPr>
              <a:t>qui</a:t>
            </a:r>
            <a:r>
              <a:rPr sz="4000" b="1" dirty="0">
                <a:latin typeface="Arial"/>
                <a:cs typeface="Arial"/>
              </a:rPr>
              <a:t>ck	</a:t>
            </a:r>
            <a:r>
              <a:rPr sz="4000" b="1" spc="-13" dirty="0">
                <a:latin typeface="Arial"/>
                <a:cs typeface="Arial"/>
              </a:rPr>
              <a:t>b</a:t>
            </a:r>
            <a:r>
              <a:rPr sz="4000" b="1" dirty="0">
                <a:latin typeface="Arial"/>
                <a:cs typeface="Arial"/>
              </a:rPr>
              <a:t>r</a:t>
            </a:r>
            <a:r>
              <a:rPr sz="4000" b="1" spc="-13" dirty="0">
                <a:latin typeface="Arial"/>
                <a:cs typeface="Arial"/>
              </a:rPr>
              <a:t>own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895406" y="8855456"/>
            <a:ext cx="880533" cy="4177383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R="116841" algn="r">
              <a:lnSpc>
                <a:spcPts val="4387"/>
              </a:lnSpc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0</a:t>
            </a:r>
            <a:endParaRPr sz="3733">
              <a:latin typeface="Arial"/>
              <a:cs typeface="Arial"/>
            </a:endParaRPr>
          </a:p>
          <a:p>
            <a:pPr marR="116841" algn="r">
              <a:lnSpc>
                <a:spcPts val="4387"/>
              </a:lnSpc>
            </a:pPr>
            <a:r>
              <a:rPr sz="3733" dirty="0">
                <a:latin typeface="Arial"/>
                <a:cs typeface="Arial"/>
              </a:rPr>
              <a:t>0</a:t>
            </a:r>
            <a:endParaRPr sz="3733">
              <a:latin typeface="Arial"/>
              <a:cs typeface="Arial"/>
            </a:endParaRPr>
          </a:p>
          <a:p>
            <a:pPr marR="13547" algn="r"/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R="52494" algn="r">
              <a:spcBef>
                <a:spcPts val="67"/>
              </a:spcBef>
            </a:pPr>
            <a:r>
              <a:rPr sz="3733" spc="-13" dirty="0">
                <a:latin typeface="Arial"/>
                <a:cs typeface="Arial"/>
              </a:rPr>
              <a:t>...</a:t>
            </a:r>
            <a:endParaRPr sz="3733">
              <a:latin typeface="Arial"/>
              <a:cs typeface="Arial"/>
            </a:endParaRPr>
          </a:p>
          <a:p>
            <a:pPr marL="477526" marR="13547" indent="-106681" algn="r">
              <a:lnSpc>
                <a:spcPct val="101400"/>
              </a:lnSpc>
            </a:pPr>
            <a:r>
              <a:rPr sz="3733" dirty="0">
                <a:latin typeface="Arial"/>
                <a:cs typeface="Arial"/>
              </a:rPr>
              <a:t>…  0</a:t>
            </a:r>
            <a:endParaRPr sz="3733">
              <a:latin typeface="Arial"/>
              <a:cs typeface="Arial"/>
            </a:endParaRPr>
          </a:p>
          <a:p>
            <a:pPr marR="64347" algn="r">
              <a:spcBef>
                <a:spcPts val="627"/>
              </a:spcBef>
            </a:pPr>
            <a:r>
              <a:rPr sz="4000" b="1" dirty="0">
                <a:latin typeface="Arial"/>
                <a:cs typeface="Arial"/>
              </a:rPr>
              <a:t>f</a:t>
            </a: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x</a:t>
            </a:r>
            <a:endParaRPr sz="4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775739" y="8855456"/>
            <a:ext cx="3298613" cy="4191490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729836">
              <a:lnSpc>
                <a:spcPts val="4387"/>
              </a:lnSpc>
              <a:spcBef>
                <a:spcPts val="267"/>
              </a:spcBef>
              <a:tabLst>
                <a:tab pos="2695818" algn="l"/>
              </a:tabLst>
            </a:pPr>
            <a:r>
              <a:rPr sz="3733" dirty="0">
                <a:latin typeface="Arial"/>
                <a:cs typeface="Arial"/>
              </a:rPr>
              <a:t>0	0</a:t>
            </a:r>
            <a:endParaRPr sz="3733">
              <a:latin typeface="Arial"/>
              <a:cs typeface="Arial"/>
            </a:endParaRPr>
          </a:p>
          <a:p>
            <a:pPr marL="729836">
              <a:lnSpc>
                <a:spcPts val="4387"/>
              </a:lnSpc>
              <a:tabLst>
                <a:tab pos="2695818" algn="l"/>
              </a:tabLst>
            </a:pPr>
            <a:r>
              <a:rPr sz="3733" dirty="0">
                <a:latin typeface="Arial"/>
                <a:cs typeface="Arial"/>
              </a:rPr>
              <a:t>0	0</a:t>
            </a:r>
            <a:endParaRPr sz="3733">
              <a:latin typeface="Arial"/>
              <a:cs typeface="Arial"/>
            </a:endParaRPr>
          </a:p>
          <a:p>
            <a:pPr marL="624848">
              <a:tabLst>
                <a:tab pos="2590832" algn="l"/>
              </a:tabLst>
            </a:pPr>
            <a:r>
              <a:rPr sz="3733" dirty="0">
                <a:latin typeface="Arial"/>
                <a:cs typeface="Arial"/>
              </a:rPr>
              <a:t>…	…</a:t>
            </a:r>
            <a:endParaRPr sz="3733">
              <a:latin typeface="Arial"/>
              <a:cs typeface="Arial"/>
            </a:endParaRPr>
          </a:p>
          <a:p>
            <a:pPr marL="663795">
              <a:spcBef>
                <a:spcPts val="67"/>
              </a:spcBef>
              <a:tabLst>
                <a:tab pos="2631473" algn="l"/>
              </a:tabLst>
            </a:pPr>
            <a:r>
              <a:rPr sz="3733" spc="-13" dirty="0">
                <a:latin typeface="Arial"/>
                <a:cs typeface="Arial"/>
              </a:rPr>
              <a:t>...	...</a:t>
            </a:r>
            <a:endParaRPr sz="3733">
              <a:latin typeface="Arial"/>
              <a:cs typeface="Arial"/>
            </a:endParaRPr>
          </a:p>
          <a:p>
            <a:pPr marL="624848">
              <a:spcBef>
                <a:spcPts val="53"/>
              </a:spcBef>
              <a:tabLst>
                <a:tab pos="2590832" algn="l"/>
              </a:tabLst>
            </a:pPr>
            <a:r>
              <a:rPr sz="3733" dirty="0">
                <a:latin typeface="Arial"/>
                <a:cs typeface="Arial"/>
              </a:rPr>
              <a:t>…	…</a:t>
            </a:r>
            <a:endParaRPr sz="3733">
              <a:latin typeface="Arial"/>
              <a:cs typeface="Arial"/>
            </a:endParaRPr>
          </a:p>
          <a:p>
            <a:pPr marL="729836">
              <a:spcBef>
                <a:spcPts val="67"/>
              </a:spcBef>
              <a:tabLst>
                <a:tab pos="2695818" algn="l"/>
              </a:tabLst>
            </a:pPr>
            <a:r>
              <a:rPr sz="3733" dirty="0">
                <a:latin typeface="Arial"/>
                <a:cs typeface="Arial"/>
              </a:rPr>
              <a:t>0	0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627"/>
              </a:spcBef>
              <a:tabLst>
                <a:tab pos="2187811" algn="l"/>
              </a:tabLst>
            </a:pPr>
            <a:r>
              <a:rPr sz="4000" b="1" spc="-13" dirty="0">
                <a:latin typeface="Arial"/>
                <a:cs typeface="Arial"/>
              </a:rPr>
              <a:t>ju</a:t>
            </a:r>
            <a:r>
              <a:rPr sz="4000" b="1" dirty="0">
                <a:latin typeface="Arial"/>
                <a:cs typeface="Arial"/>
              </a:rPr>
              <a:t>m</a:t>
            </a:r>
            <a:r>
              <a:rPr sz="4000" b="1" spc="-13" dirty="0">
                <a:latin typeface="Arial"/>
                <a:cs typeface="Arial"/>
              </a:rPr>
              <a:t>p</a:t>
            </a:r>
            <a:r>
              <a:rPr sz="4000" b="1" dirty="0">
                <a:latin typeface="Arial"/>
                <a:cs typeface="Arial"/>
              </a:rPr>
              <a:t>s	</a:t>
            </a: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ver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061531" y="8855456"/>
            <a:ext cx="829733" cy="4177383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R="164253" algn="r">
              <a:lnSpc>
                <a:spcPts val="4387"/>
              </a:lnSpc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1</a:t>
            </a:r>
            <a:endParaRPr sz="3733">
              <a:latin typeface="Arial"/>
              <a:cs typeface="Arial"/>
            </a:endParaRPr>
          </a:p>
          <a:p>
            <a:pPr marR="164253" algn="r">
              <a:lnSpc>
                <a:spcPts val="4387"/>
              </a:lnSpc>
            </a:pPr>
            <a:r>
              <a:rPr sz="3733" dirty="0">
                <a:latin typeface="Arial"/>
                <a:cs typeface="Arial"/>
              </a:rPr>
              <a:t>0</a:t>
            </a:r>
            <a:endParaRPr sz="3733">
              <a:latin typeface="Arial"/>
              <a:cs typeface="Arial"/>
            </a:endParaRPr>
          </a:p>
          <a:p>
            <a:pPr marR="60961" algn="r"/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R="99908" algn="r">
              <a:spcBef>
                <a:spcPts val="67"/>
              </a:spcBef>
            </a:pPr>
            <a:r>
              <a:rPr sz="3733" spc="-13" dirty="0">
                <a:latin typeface="Arial"/>
                <a:cs typeface="Arial"/>
              </a:rPr>
              <a:t>...</a:t>
            </a:r>
            <a:endParaRPr sz="3733">
              <a:latin typeface="Arial"/>
              <a:cs typeface="Arial"/>
            </a:endParaRPr>
          </a:p>
          <a:p>
            <a:pPr marL="377618" marR="60961" indent="-106681" algn="r">
              <a:lnSpc>
                <a:spcPct val="101400"/>
              </a:lnSpc>
            </a:pPr>
            <a:r>
              <a:rPr sz="3733" dirty="0">
                <a:latin typeface="Arial"/>
                <a:cs typeface="Arial"/>
              </a:rPr>
              <a:t>…  0</a:t>
            </a:r>
            <a:endParaRPr sz="3733">
              <a:latin typeface="Arial"/>
              <a:cs typeface="Arial"/>
            </a:endParaRPr>
          </a:p>
          <a:p>
            <a:pPr marR="13547" algn="r">
              <a:spcBef>
                <a:spcPts val="627"/>
              </a:spcBef>
            </a:pPr>
            <a:r>
              <a:rPr sz="4000" b="1" dirty="0">
                <a:latin typeface="Arial"/>
                <a:cs typeface="Arial"/>
              </a:rPr>
              <a:t>t</a:t>
            </a:r>
            <a:r>
              <a:rPr sz="4000" b="1" spc="-13" dirty="0">
                <a:latin typeface="Arial"/>
                <a:cs typeface="Arial"/>
              </a:rPr>
              <a:t>h</a:t>
            </a:r>
            <a:r>
              <a:rPr sz="4000" b="1" dirty="0"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137827" y="8855456"/>
            <a:ext cx="995680" cy="4177383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R="274323" algn="r">
              <a:lnSpc>
                <a:spcPts val="4387"/>
              </a:lnSpc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0</a:t>
            </a:r>
            <a:endParaRPr sz="3733">
              <a:latin typeface="Arial"/>
              <a:cs typeface="Arial"/>
            </a:endParaRPr>
          </a:p>
          <a:p>
            <a:pPr marR="274323" algn="r">
              <a:lnSpc>
                <a:spcPts val="4387"/>
              </a:lnSpc>
            </a:pPr>
            <a:r>
              <a:rPr sz="3733" dirty="0">
                <a:latin typeface="Arial"/>
                <a:cs typeface="Arial"/>
              </a:rPr>
              <a:t>0</a:t>
            </a:r>
            <a:endParaRPr sz="3733">
              <a:latin typeface="Arial"/>
              <a:cs typeface="Arial"/>
            </a:endParaRPr>
          </a:p>
          <a:p>
            <a:pPr marR="169335" algn="r"/>
            <a:r>
              <a:rPr sz="3733" dirty="0">
                <a:latin typeface="Arial"/>
                <a:cs typeface="Arial"/>
              </a:rPr>
              <a:t>…</a:t>
            </a:r>
            <a:endParaRPr sz="3733">
              <a:latin typeface="Arial"/>
              <a:cs typeface="Arial"/>
            </a:endParaRPr>
          </a:p>
          <a:p>
            <a:pPr marR="209976" algn="r">
              <a:spcBef>
                <a:spcPts val="67"/>
              </a:spcBef>
            </a:pPr>
            <a:r>
              <a:rPr sz="3733" spc="-13" dirty="0">
                <a:latin typeface="Arial"/>
                <a:cs typeface="Arial"/>
              </a:rPr>
              <a:t>...</a:t>
            </a:r>
            <a:endParaRPr sz="3733">
              <a:latin typeface="Arial"/>
              <a:cs typeface="Arial"/>
            </a:endParaRPr>
          </a:p>
          <a:p>
            <a:pPr marL="435192" marR="169335" indent="-106681" algn="r">
              <a:lnSpc>
                <a:spcPct val="101400"/>
              </a:lnSpc>
            </a:pPr>
            <a:r>
              <a:rPr sz="3733" dirty="0">
                <a:latin typeface="Arial"/>
                <a:cs typeface="Arial"/>
              </a:rPr>
              <a:t>…  0</a:t>
            </a:r>
            <a:endParaRPr sz="3733">
              <a:latin typeface="Arial"/>
              <a:cs typeface="Arial"/>
            </a:endParaRPr>
          </a:p>
          <a:p>
            <a:pPr marR="13547" algn="r">
              <a:spcBef>
                <a:spcPts val="627"/>
              </a:spcBef>
            </a:pPr>
            <a:r>
              <a:rPr sz="4000" b="1" spc="-13" dirty="0">
                <a:latin typeface="Arial"/>
                <a:cs typeface="Arial"/>
              </a:rPr>
              <a:t>dog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032331" y="7179463"/>
            <a:ext cx="5212080" cy="842965"/>
          </a:xfrm>
          <a:prstGeom prst="rect">
            <a:avLst/>
          </a:prstGeom>
          <a:solidFill>
            <a:srgbClr val="FFE599"/>
          </a:solidFill>
          <a:ln w="12700">
            <a:solidFill>
              <a:srgbClr val="595959"/>
            </a:solidFill>
          </a:ln>
        </p:spPr>
        <p:txBody>
          <a:bodyPr vert="horz" wrap="square" lIns="0" tIns="347133" rIns="0" bIns="0" rtlCol="0">
            <a:spAutoFit/>
          </a:bodyPr>
          <a:lstStyle/>
          <a:p>
            <a:pPr marL="1214135">
              <a:spcBef>
                <a:spcPts val="2733"/>
              </a:spcBef>
            </a:pPr>
            <a:r>
              <a:rPr sz="3200" b="1" spc="-13" dirty="0">
                <a:latin typeface="Arial"/>
                <a:cs typeface="Arial"/>
              </a:rPr>
              <a:t>Weighted sum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15099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867" rIns="0" bIns="0" rtlCol="0" anchor="ctr">
            <a:spAutoFit/>
          </a:bodyPr>
          <a:lstStyle/>
          <a:p>
            <a:pPr marL="33867">
              <a:spcBef>
                <a:spcPts val="267"/>
              </a:spcBef>
            </a:pPr>
            <a:r>
              <a:rPr dirty="0"/>
              <a:t>Dense text representation:</a:t>
            </a:r>
            <a:r>
              <a:rPr spc="-160" dirty="0"/>
              <a:t> </a:t>
            </a:r>
            <a:r>
              <a:rPr spc="-13" dirty="0"/>
              <a:t>NBOW</a:t>
            </a:r>
          </a:p>
        </p:txBody>
      </p:sp>
      <p:sp>
        <p:nvSpPr>
          <p:cNvPr id="51" name="Текст 5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 txBox="1"/>
          <p:nvPr/>
        </p:nvSpPr>
        <p:spPr>
          <a:xfrm>
            <a:off x="731197" y="2689012"/>
            <a:ext cx="10182011" cy="2328800"/>
          </a:xfrm>
          <a:prstGeom prst="rect">
            <a:avLst/>
          </a:prstGeom>
        </p:spPr>
        <p:txBody>
          <a:bodyPr vert="horz" wrap="square" lIns="0" tIns="28787" rIns="0" bIns="0" rtlCol="0">
            <a:spAutoFit/>
          </a:bodyPr>
          <a:lstStyle/>
          <a:p>
            <a:pPr marL="33867" marR="13547" algn="just">
              <a:lnSpc>
                <a:spcPct val="117500"/>
              </a:lnSpc>
              <a:spcBef>
                <a:spcPts val="227"/>
              </a:spcBef>
            </a:pPr>
            <a:r>
              <a:rPr sz="3200" spc="-13" dirty="0">
                <a:latin typeface="Arial"/>
                <a:cs typeface="Arial"/>
              </a:rPr>
              <a:t>Instead of sparse one-hot encoding we can you use pre-  trained word embeddings. </a:t>
            </a:r>
            <a:r>
              <a:rPr sz="3200" dirty="0">
                <a:latin typeface="Arial"/>
                <a:cs typeface="Arial"/>
              </a:rPr>
              <a:t>It </a:t>
            </a:r>
            <a:r>
              <a:rPr sz="3200" spc="-13" dirty="0">
                <a:latin typeface="Arial"/>
                <a:cs typeface="Arial"/>
              </a:rPr>
              <a:t>is so-called “</a:t>
            </a:r>
            <a:r>
              <a:rPr sz="3200" b="1" spc="-13" dirty="0">
                <a:latin typeface="Arial"/>
                <a:cs typeface="Arial"/>
              </a:rPr>
              <a:t>neural bag-of-  words</a:t>
            </a:r>
            <a:r>
              <a:rPr sz="3200" spc="-13" dirty="0">
                <a:latin typeface="Arial"/>
                <a:cs typeface="Arial"/>
              </a:rPr>
              <a:t>”.</a:t>
            </a:r>
            <a:endParaRPr sz="3200">
              <a:latin typeface="Arial"/>
              <a:cs typeface="Arial"/>
            </a:endParaRPr>
          </a:p>
          <a:p>
            <a:pPr marL="33867" algn="just">
              <a:spcBef>
                <a:spcPts val="453"/>
              </a:spcBef>
            </a:pPr>
            <a:r>
              <a:rPr sz="3200" dirty="0">
                <a:latin typeface="Arial"/>
                <a:cs typeface="Arial"/>
              </a:rPr>
              <a:t>It </a:t>
            </a:r>
            <a:r>
              <a:rPr sz="3200" spc="-13" dirty="0">
                <a:latin typeface="Arial"/>
                <a:cs typeface="Arial"/>
              </a:rPr>
              <a:t>solves three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13" dirty="0">
                <a:latin typeface="Arial"/>
                <a:cs typeface="Arial"/>
              </a:rPr>
              <a:t>problems: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7599" y="5517558"/>
            <a:ext cx="9819640" cy="2824705"/>
          </a:xfrm>
          <a:prstGeom prst="rect">
            <a:avLst/>
          </a:prstGeom>
        </p:spPr>
        <p:txBody>
          <a:bodyPr vert="horz" wrap="square" lIns="0" tIns="89747" rIns="0" bIns="0" rtlCol="0">
            <a:spAutoFit/>
          </a:bodyPr>
          <a:lstStyle/>
          <a:p>
            <a:pPr marL="846677" indent="-812810">
              <a:spcBef>
                <a:spcPts val="707"/>
              </a:spcBef>
              <a:buAutoNum type="arabicPeriod"/>
              <a:tabLst>
                <a:tab pos="844984" algn="l"/>
                <a:tab pos="846677" algn="l"/>
              </a:tabLst>
            </a:pPr>
            <a:r>
              <a:rPr sz="3200" spc="-13" dirty="0">
                <a:latin typeface="Arial"/>
                <a:cs typeface="Arial"/>
              </a:rPr>
              <a:t>Feature space has lower dimensionality</a:t>
            </a:r>
            <a:endParaRPr sz="3200" dirty="0">
              <a:latin typeface="Arial"/>
              <a:cs typeface="Arial"/>
            </a:endParaRPr>
          </a:p>
          <a:p>
            <a:pPr marL="846677" marR="13547" indent="-812810" algn="l">
              <a:lnSpc>
                <a:spcPts val="4533"/>
              </a:lnSpc>
              <a:spcBef>
                <a:spcPts val="27"/>
              </a:spcBef>
              <a:buAutoNum type="arabicPeriod"/>
              <a:tabLst>
                <a:tab pos="844984" algn="l"/>
                <a:tab pos="846677" algn="l"/>
              </a:tabLst>
            </a:pPr>
            <a:r>
              <a:rPr sz="3200" dirty="0">
                <a:latin typeface="Arial"/>
                <a:cs typeface="Arial"/>
              </a:rPr>
              <a:t>We </a:t>
            </a:r>
            <a:r>
              <a:rPr sz="3200" spc="-13" dirty="0">
                <a:latin typeface="Arial"/>
                <a:cs typeface="Arial"/>
              </a:rPr>
              <a:t>utilize external data (monolingual data in case  W2V, GloVe) </a:t>
            </a:r>
            <a:r>
              <a:rPr sz="3200" b="1" spc="-13" dirty="0">
                <a:solidFill>
                  <a:srgbClr val="666666"/>
                </a:solidFill>
                <a:latin typeface="Arial"/>
                <a:cs typeface="Arial"/>
              </a:rPr>
              <a:t>→</a:t>
            </a:r>
            <a:r>
              <a:rPr sz="3200" spc="-13" dirty="0">
                <a:solidFill>
                  <a:srgbClr val="666666"/>
                </a:solidFill>
                <a:latin typeface="Arial"/>
                <a:cs typeface="Arial"/>
              </a:rPr>
              <a:t>transfer</a:t>
            </a:r>
            <a:r>
              <a:rPr sz="3200" spc="27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3200" spc="-13" dirty="0">
                <a:solidFill>
                  <a:srgbClr val="666666"/>
                </a:solidFill>
                <a:latin typeface="Arial"/>
                <a:cs typeface="Arial"/>
              </a:rPr>
              <a:t>learning</a:t>
            </a:r>
            <a:endParaRPr sz="3200" dirty="0">
              <a:latin typeface="Arial"/>
              <a:cs typeface="Arial"/>
            </a:endParaRPr>
          </a:p>
          <a:p>
            <a:pPr marL="846677" indent="-812810">
              <a:spcBef>
                <a:spcPts val="187"/>
              </a:spcBef>
              <a:buAutoNum type="arabicPeriod"/>
              <a:tabLst>
                <a:tab pos="844984" algn="l"/>
                <a:tab pos="846677" algn="l"/>
              </a:tabLst>
            </a:pPr>
            <a:r>
              <a:rPr sz="3200" spc="-13" dirty="0">
                <a:latin typeface="Arial"/>
                <a:cs typeface="Arial"/>
              </a:rPr>
              <a:t>Words are treated not identically (an</a:t>
            </a:r>
            <a:r>
              <a:rPr sz="3200" spc="13" dirty="0">
                <a:latin typeface="Arial"/>
                <a:cs typeface="Arial"/>
              </a:rPr>
              <a:t> </a:t>
            </a:r>
            <a:r>
              <a:rPr sz="3200" spc="-13" dirty="0">
                <a:latin typeface="Arial"/>
                <a:cs typeface="Arial"/>
              </a:rPr>
              <a:t>embedding</a:t>
            </a:r>
            <a:endParaRPr sz="3200" dirty="0">
              <a:latin typeface="Arial"/>
              <a:cs typeface="Arial"/>
            </a:endParaRPr>
          </a:p>
          <a:p>
            <a:pPr marL="846677">
              <a:spcBef>
                <a:spcPts val="640"/>
              </a:spcBef>
            </a:pPr>
            <a:r>
              <a:rPr sz="3200" spc="-13" dirty="0">
                <a:latin typeface="Arial"/>
                <a:cs typeface="Arial"/>
              </a:rPr>
              <a:t>space has its own non-trivial</a:t>
            </a:r>
            <a:r>
              <a:rPr sz="3200" spc="13" dirty="0">
                <a:latin typeface="Arial"/>
                <a:cs typeface="Arial"/>
              </a:rPr>
              <a:t> </a:t>
            </a:r>
            <a:r>
              <a:rPr sz="3200" spc="-13" dirty="0">
                <a:latin typeface="Arial"/>
                <a:cs typeface="Arial"/>
              </a:rPr>
              <a:t>structure)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5427" y="9870101"/>
            <a:ext cx="215730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101601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(~10</a:t>
            </a:r>
            <a:r>
              <a:rPr sz="4000" spc="-19" baseline="22222" dirty="0">
                <a:latin typeface="Arial"/>
                <a:cs typeface="Arial"/>
              </a:rPr>
              <a:t>3</a:t>
            </a:r>
            <a:r>
              <a:rPr sz="4000" spc="277" baseline="22222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,9</a:t>
            </a:r>
            <a:r>
              <a:rPr sz="6000" spc="-19" baseline="1851" dirty="0">
                <a:latin typeface="Arial"/>
                <a:cs typeface="Arial"/>
              </a:rPr>
              <a:t>)</a:t>
            </a:r>
            <a:endParaRPr sz="6000" baseline="185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0256" y="2554903"/>
            <a:ext cx="102954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P</a:t>
            </a:r>
            <a:r>
              <a:rPr sz="4000" b="1" dirty="0">
                <a:latin typeface="Arial"/>
                <a:cs typeface="Arial"/>
              </a:rPr>
              <a:t>(y)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08690" y="5513060"/>
            <a:ext cx="16044333" cy="4883571"/>
            <a:chOff x="2290758" y="2067397"/>
            <a:chExt cx="6016625" cy="1831339"/>
          </a:xfrm>
        </p:grpSpPr>
        <p:sp>
          <p:nvSpPr>
            <p:cNvPr id="8" name="object 8"/>
            <p:cNvSpPr/>
            <p:nvPr/>
          </p:nvSpPr>
          <p:spPr>
            <a:xfrm>
              <a:off x="2290758" y="3095698"/>
              <a:ext cx="3183890" cy="802640"/>
            </a:xfrm>
            <a:custGeom>
              <a:avLst/>
              <a:gdLst/>
              <a:ahLst/>
              <a:cxnLst/>
              <a:rect l="l" t="t" r="r" b="b"/>
              <a:pathLst>
                <a:path w="3183890" h="802639">
                  <a:moveTo>
                    <a:pt x="3106544" y="24685"/>
                  </a:moveTo>
                  <a:lnTo>
                    <a:pt x="0" y="777734"/>
                  </a:lnTo>
                  <a:lnTo>
                    <a:pt x="5982" y="802419"/>
                  </a:lnTo>
                  <a:lnTo>
                    <a:pt x="3112527" y="49370"/>
                  </a:lnTo>
                  <a:lnTo>
                    <a:pt x="3106544" y="24685"/>
                  </a:lnTo>
                  <a:close/>
                </a:path>
                <a:path w="3183890" h="802639">
                  <a:moveTo>
                    <a:pt x="3180493" y="21694"/>
                  </a:moveTo>
                  <a:lnTo>
                    <a:pt x="3118883" y="21694"/>
                  </a:lnTo>
                  <a:lnTo>
                    <a:pt x="3124868" y="46379"/>
                  </a:lnTo>
                  <a:lnTo>
                    <a:pt x="3112527" y="49370"/>
                  </a:lnTo>
                  <a:lnTo>
                    <a:pt x="3118511" y="74056"/>
                  </a:lnTo>
                  <a:lnTo>
                    <a:pt x="3180493" y="21694"/>
                  </a:lnTo>
                  <a:close/>
                </a:path>
                <a:path w="3183890" h="802639">
                  <a:moveTo>
                    <a:pt x="3118883" y="21694"/>
                  </a:moveTo>
                  <a:lnTo>
                    <a:pt x="3106544" y="24685"/>
                  </a:lnTo>
                  <a:lnTo>
                    <a:pt x="3112527" y="49370"/>
                  </a:lnTo>
                  <a:lnTo>
                    <a:pt x="3124868" y="46379"/>
                  </a:lnTo>
                  <a:lnTo>
                    <a:pt x="3118883" y="21694"/>
                  </a:lnTo>
                  <a:close/>
                </a:path>
                <a:path w="3183890" h="802639">
                  <a:moveTo>
                    <a:pt x="3100560" y="0"/>
                  </a:moveTo>
                  <a:lnTo>
                    <a:pt x="3106544" y="24685"/>
                  </a:lnTo>
                  <a:lnTo>
                    <a:pt x="3118883" y="21694"/>
                  </a:lnTo>
                  <a:lnTo>
                    <a:pt x="3180493" y="21694"/>
                  </a:lnTo>
                  <a:lnTo>
                    <a:pt x="3183591" y="19076"/>
                  </a:lnTo>
                  <a:lnTo>
                    <a:pt x="3100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9" name="object 9"/>
            <p:cNvSpPr/>
            <p:nvPr/>
          </p:nvSpPr>
          <p:spPr>
            <a:xfrm>
              <a:off x="5261899" y="2731597"/>
              <a:ext cx="424815" cy="412750"/>
            </a:xfrm>
            <a:custGeom>
              <a:avLst/>
              <a:gdLst/>
              <a:ahLst/>
              <a:cxnLst/>
              <a:rect l="l" t="t" r="r" b="b"/>
              <a:pathLst>
                <a:path w="424814" h="412750">
                  <a:moveTo>
                    <a:pt x="212399" y="0"/>
                  </a:moveTo>
                  <a:lnTo>
                    <a:pt x="163698" y="5447"/>
                  </a:lnTo>
                  <a:lnTo>
                    <a:pt x="118991" y="20963"/>
                  </a:lnTo>
                  <a:lnTo>
                    <a:pt x="79554" y="45310"/>
                  </a:lnTo>
                  <a:lnTo>
                    <a:pt x="46661" y="77251"/>
                  </a:lnTo>
                  <a:lnTo>
                    <a:pt x="21588" y="115546"/>
                  </a:lnTo>
                  <a:lnTo>
                    <a:pt x="5609" y="158959"/>
                  </a:lnTo>
                  <a:lnTo>
                    <a:pt x="0" y="206250"/>
                  </a:lnTo>
                  <a:lnTo>
                    <a:pt x="5609" y="253541"/>
                  </a:lnTo>
                  <a:lnTo>
                    <a:pt x="21588" y="296954"/>
                  </a:lnTo>
                  <a:lnTo>
                    <a:pt x="46661" y="335249"/>
                  </a:lnTo>
                  <a:lnTo>
                    <a:pt x="79554" y="367190"/>
                  </a:lnTo>
                  <a:lnTo>
                    <a:pt x="118991" y="391537"/>
                  </a:lnTo>
                  <a:lnTo>
                    <a:pt x="163698" y="407053"/>
                  </a:lnTo>
                  <a:lnTo>
                    <a:pt x="212399" y="412501"/>
                  </a:lnTo>
                  <a:lnTo>
                    <a:pt x="261101" y="407053"/>
                  </a:lnTo>
                  <a:lnTo>
                    <a:pt x="305808" y="391537"/>
                  </a:lnTo>
                  <a:lnTo>
                    <a:pt x="345245" y="367190"/>
                  </a:lnTo>
                  <a:lnTo>
                    <a:pt x="378138" y="335249"/>
                  </a:lnTo>
                  <a:lnTo>
                    <a:pt x="403211" y="296954"/>
                  </a:lnTo>
                  <a:lnTo>
                    <a:pt x="419190" y="253541"/>
                  </a:lnTo>
                  <a:lnTo>
                    <a:pt x="424799" y="206250"/>
                  </a:lnTo>
                  <a:lnTo>
                    <a:pt x="419190" y="158959"/>
                  </a:lnTo>
                  <a:lnTo>
                    <a:pt x="403211" y="115546"/>
                  </a:lnTo>
                  <a:lnTo>
                    <a:pt x="378138" y="77251"/>
                  </a:lnTo>
                  <a:lnTo>
                    <a:pt x="345245" y="45310"/>
                  </a:lnTo>
                  <a:lnTo>
                    <a:pt x="305808" y="20963"/>
                  </a:lnTo>
                  <a:lnTo>
                    <a:pt x="261101" y="5447"/>
                  </a:lnTo>
                  <a:lnTo>
                    <a:pt x="21239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0" name="object 10"/>
            <p:cNvSpPr/>
            <p:nvPr/>
          </p:nvSpPr>
          <p:spPr>
            <a:xfrm>
              <a:off x="5261899" y="2731597"/>
              <a:ext cx="424815" cy="412750"/>
            </a:xfrm>
            <a:custGeom>
              <a:avLst/>
              <a:gdLst/>
              <a:ahLst/>
              <a:cxnLst/>
              <a:rect l="l" t="t" r="r" b="b"/>
              <a:pathLst>
                <a:path w="424814" h="412750">
                  <a:moveTo>
                    <a:pt x="0" y="206250"/>
                  </a:moveTo>
                  <a:lnTo>
                    <a:pt x="5609" y="158958"/>
                  </a:lnTo>
                  <a:lnTo>
                    <a:pt x="21588" y="115546"/>
                  </a:lnTo>
                  <a:lnTo>
                    <a:pt x="46661" y="77251"/>
                  </a:lnTo>
                  <a:lnTo>
                    <a:pt x="79554" y="45310"/>
                  </a:lnTo>
                  <a:lnTo>
                    <a:pt x="118991" y="20963"/>
                  </a:lnTo>
                  <a:lnTo>
                    <a:pt x="163698" y="5447"/>
                  </a:lnTo>
                  <a:lnTo>
                    <a:pt x="212400" y="0"/>
                  </a:lnTo>
                  <a:lnTo>
                    <a:pt x="261101" y="5447"/>
                  </a:lnTo>
                  <a:lnTo>
                    <a:pt x="305808" y="20963"/>
                  </a:lnTo>
                  <a:lnTo>
                    <a:pt x="345245" y="45310"/>
                  </a:lnTo>
                  <a:lnTo>
                    <a:pt x="378138" y="77251"/>
                  </a:lnTo>
                  <a:lnTo>
                    <a:pt x="403211" y="115546"/>
                  </a:lnTo>
                  <a:lnTo>
                    <a:pt x="419190" y="158958"/>
                  </a:lnTo>
                  <a:lnTo>
                    <a:pt x="424800" y="206250"/>
                  </a:lnTo>
                  <a:lnTo>
                    <a:pt x="419190" y="253541"/>
                  </a:lnTo>
                  <a:lnTo>
                    <a:pt x="403211" y="296953"/>
                  </a:lnTo>
                  <a:lnTo>
                    <a:pt x="378138" y="335248"/>
                  </a:lnTo>
                  <a:lnTo>
                    <a:pt x="345245" y="367189"/>
                  </a:lnTo>
                  <a:lnTo>
                    <a:pt x="305808" y="391536"/>
                  </a:lnTo>
                  <a:lnTo>
                    <a:pt x="261101" y="407052"/>
                  </a:lnTo>
                  <a:lnTo>
                    <a:pt x="212400" y="412500"/>
                  </a:lnTo>
                  <a:lnTo>
                    <a:pt x="163698" y="407052"/>
                  </a:lnTo>
                  <a:lnTo>
                    <a:pt x="118991" y="391536"/>
                  </a:lnTo>
                  <a:lnTo>
                    <a:pt x="79554" y="367189"/>
                  </a:lnTo>
                  <a:lnTo>
                    <a:pt x="46661" y="335248"/>
                  </a:lnTo>
                  <a:lnTo>
                    <a:pt x="21588" y="296953"/>
                  </a:lnTo>
                  <a:lnTo>
                    <a:pt x="5609" y="253541"/>
                  </a:lnTo>
                  <a:lnTo>
                    <a:pt x="0" y="206250"/>
                  </a:lnTo>
                  <a:close/>
                </a:path>
              </a:pathLst>
            </a:custGeom>
            <a:ln w="12700">
              <a:solidFill>
                <a:srgbClr val="FFD32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62795" y="2067407"/>
              <a:ext cx="5045075" cy="1830705"/>
            </a:xfrm>
            <a:custGeom>
              <a:avLst/>
              <a:gdLst/>
              <a:ahLst/>
              <a:cxnLst/>
              <a:rect l="l" t="t" r="r" b="b"/>
              <a:pathLst>
                <a:path w="5045075" h="1830704">
                  <a:moveTo>
                    <a:pt x="2249601" y="76200"/>
                  </a:moveTo>
                  <a:lnTo>
                    <a:pt x="2243251" y="63500"/>
                  </a:lnTo>
                  <a:lnTo>
                    <a:pt x="2211501" y="0"/>
                  </a:lnTo>
                  <a:lnTo>
                    <a:pt x="2173401" y="76200"/>
                  </a:lnTo>
                  <a:lnTo>
                    <a:pt x="2198801" y="76200"/>
                  </a:lnTo>
                  <a:lnTo>
                    <a:pt x="2198801" y="664197"/>
                  </a:lnTo>
                  <a:lnTo>
                    <a:pt x="2224201" y="664197"/>
                  </a:lnTo>
                  <a:lnTo>
                    <a:pt x="2224201" y="76200"/>
                  </a:lnTo>
                  <a:lnTo>
                    <a:pt x="2249601" y="76200"/>
                  </a:lnTo>
                  <a:close/>
                </a:path>
                <a:path w="5045075" h="1830704">
                  <a:moveTo>
                    <a:pt x="5044452" y="1806092"/>
                  </a:moveTo>
                  <a:lnTo>
                    <a:pt x="2339708" y="1082522"/>
                  </a:lnTo>
                  <a:lnTo>
                    <a:pt x="2291169" y="1064526"/>
                  </a:lnTo>
                  <a:lnTo>
                    <a:pt x="2296922" y="1054976"/>
                  </a:lnTo>
                  <a:lnTo>
                    <a:pt x="2291524" y="1054557"/>
                  </a:lnTo>
                  <a:lnTo>
                    <a:pt x="2297061" y="1039609"/>
                  </a:lnTo>
                  <a:lnTo>
                    <a:pt x="2244585" y="1045349"/>
                  </a:lnTo>
                  <a:lnTo>
                    <a:pt x="2248230" y="1031748"/>
                  </a:lnTo>
                  <a:lnTo>
                    <a:pt x="2187130" y="1044282"/>
                  </a:lnTo>
                  <a:lnTo>
                    <a:pt x="2126780" y="1036535"/>
                  </a:lnTo>
                  <a:lnTo>
                    <a:pt x="2131580" y="1050315"/>
                  </a:lnTo>
                  <a:lnTo>
                    <a:pt x="2126589" y="1050467"/>
                  </a:lnTo>
                  <a:lnTo>
                    <a:pt x="2132520" y="1061440"/>
                  </a:lnTo>
                  <a:lnTo>
                    <a:pt x="0" y="1806384"/>
                  </a:lnTo>
                  <a:lnTo>
                    <a:pt x="8369" y="1830362"/>
                  </a:lnTo>
                  <a:lnTo>
                    <a:pt x="2069045" y="1110513"/>
                  </a:lnTo>
                  <a:lnTo>
                    <a:pt x="782789" y="1807210"/>
                  </a:lnTo>
                  <a:lnTo>
                    <a:pt x="794880" y="1829536"/>
                  </a:lnTo>
                  <a:lnTo>
                    <a:pt x="2147811" y="1096746"/>
                  </a:lnTo>
                  <a:lnTo>
                    <a:pt x="2151443" y="1107160"/>
                  </a:lnTo>
                  <a:lnTo>
                    <a:pt x="1628571" y="1810804"/>
                  </a:lnTo>
                  <a:lnTo>
                    <a:pt x="1648955" y="1825942"/>
                  </a:lnTo>
                  <a:lnTo>
                    <a:pt x="2176208" y="1116406"/>
                  </a:lnTo>
                  <a:lnTo>
                    <a:pt x="2176983" y="1116990"/>
                  </a:lnTo>
                  <a:lnTo>
                    <a:pt x="2173401" y="1124165"/>
                  </a:lnTo>
                  <a:lnTo>
                    <a:pt x="2186648" y="1124165"/>
                  </a:lnTo>
                  <a:lnTo>
                    <a:pt x="2196592" y="1131557"/>
                  </a:lnTo>
                  <a:lnTo>
                    <a:pt x="2197900" y="1124165"/>
                  </a:lnTo>
                  <a:lnTo>
                    <a:pt x="2198801" y="1124165"/>
                  </a:lnTo>
                  <a:lnTo>
                    <a:pt x="2198801" y="1776666"/>
                  </a:lnTo>
                  <a:lnTo>
                    <a:pt x="2224201" y="1776666"/>
                  </a:lnTo>
                  <a:lnTo>
                    <a:pt x="2224201" y="1132395"/>
                  </a:lnTo>
                  <a:lnTo>
                    <a:pt x="2235924" y="1124165"/>
                  </a:lnTo>
                  <a:lnTo>
                    <a:pt x="2249170" y="1124165"/>
                  </a:lnTo>
                  <a:lnTo>
                    <a:pt x="2741066" y="1825650"/>
                  </a:lnTo>
                  <a:lnTo>
                    <a:pt x="2761856" y="1811070"/>
                  </a:lnTo>
                  <a:lnTo>
                    <a:pt x="2270722" y="1110678"/>
                  </a:lnTo>
                  <a:lnTo>
                    <a:pt x="2274405" y="1100747"/>
                  </a:lnTo>
                  <a:lnTo>
                    <a:pt x="3482543" y="1829231"/>
                  </a:lnTo>
                  <a:lnTo>
                    <a:pt x="3495662" y="1807489"/>
                  </a:lnTo>
                  <a:lnTo>
                    <a:pt x="2336076" y="1108252"/>
                  </a:lnTo>
                  <a:lnTo>
                    <a:pt x="4284561" y="1830273"/>
                  </a:lnTo>
                  <a:lnTo>
                    <a:pt x="4293387" y="1806448"/>
                  </a:lnTo>
                  <a:lnTo>
                    <a:pt x="2594914" y="1177086"/>
                  </a:lnTo>
                  <a:lnTo>
                    <a:pt x="5037887" y="1830628"/>
                  </a:lnTo>
                  <a:lnTo>
                    <a:pt x="5044452" y="1806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738955" y="4862987"/>
            <a:ext cx="3718560" cy="650605"/>
          </a:xfrm>
          <a:prstGeom prst="rect">
            <a:avLst/>
          </a:prstGeom>
          <a:solidFill>
            <a:srgbClr val="FFE599"/>
          </a:solidFill>
        </p:spPr>
        <p:txBody>
          <a:bodyPr vert="horz" wrap="square" lIns="0" tIns="98213" rIns="0" bIns="0" rtlCol="0">
            <a:spAutoFit/>
          </a:bodyPr>
          <a:lstStyle/>
          <a:p>
            <a:pPr marL="1095600">
              <a:lnSpc>
                <a:spcPts val="4347"/>
              </a:lnSpc>
              <a:spcBef>
                <a:spcPts val="773"/>
              </a:spcBef>
            </a:pPr>
            <a:r>
              <a:rPr sz="4000" b="1" spc="-13" dirty="0">
                <a:latin typeface="Arial"/>
                <a:cs typeface="Arial"/>
              </a:rPr>
              <a:t>Linear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523701" y="3428703"/>
            <a:ext cx="203200" cy="939800"/>
          </a:xfrm>
          <a:custGeom>
            <a:avLst/>
            <a:gdLst/>
            <a:ahLst/>
            <a:cxnLst/>
            <a:rect l="l" t="t" r="r" b="b"/>
            <a:pathLst>
              <a:path w="76200" h="352425">
                <a:moveTo>
                  <a:pt x="25392" y="75875"/>
                </a:moveTo>
                <a:lnTo>
                  <a:pt x="18811" y="351596"/>
                </a:lnTo>
                <a:lnTo>
                  <a:pt x="44203" y="352202"/>
                </a:lnTo>
                <a:lnTo>
                  <a:pt x="50785" y="76481"/>
                </a:lnTo>
                <a:lnTo>
                  <a:pt x="25392" y="75875"/>
                </a:lnTo>
                <a:close/>
              </a:path>
              <a:path w="76200" h="352425">
                <a:moveTo>
                  <a:pt x="69633" y="63178"/>
                </a:moveTo>
                <a:lnTo>
                  <a:pt x="25695" y="63178"/>
                </a:lnTo>
                <a:lnTo>
                  <a:pt x="51088" y="63784"/>
                </a:lnTo>
                <a:lnTo>
                  <a:pt x="50785" y="76481"/>
                </a:lnTo>
                <a:lnTo>
                  <a:pt x="76178" y="77087"/>
                </a:lnTo>
                <a:lnTo>
                  <a:pt x="69633" y="63178"/>
                </a:lnTo>
                <a:close/>
              </a:path>
              <a:path w="76200" h="352425">
                <a:moveTo>
                  <a:pt x="25695" y="63178"/>
                </a:moveTo>
                <a:lnTo>
                  <a:pt x="25392" y="75875"/>
                </a:lnTo>
                <a:lnTo>
                  <a:pt x="50785" y="76481"/>
                </a:lnTo>
                <a:lnTo>
                  <a:pt x="51088" y="63784"/>
                </a:lnTo>
                <a:lnTo>
                  <a:pt x="25695" y="63178"/>
                </a:lnTo>
                <a:close/>
              </a:path>
              <a:path w="76200" h="352425">
                <a:moveTo>
                  <a:pt x="39907" y="0"/>
                </a:moveTo>
                <a:lnTo>
                  <a:pt x="0" y="75269"/>
                </a:lnTo>
                <a:lnTo>
                  <a:pt x="25392" y="75875"/>
                </a:lnTo>
                <a:lnTo>
                  <a:pt x="25695" y="63178"/>
                </a:lnTo>
                <a:lnTo>
                  <a:pt x="69633" y="63178"/>
                </a:lnTo>
                <a:lnTo>
                  <a:pt x="39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14" name="object 14"/>
          <p:cNvSpPr/>
          <p:nvPr/>
        </p:nvSpPr>
        <p:spPr>
          <a:xfrm>
            <a:off x="4983864" y="8589667"/>
            <a:ext cx="189653" cy="3545840"/>
          </a:xfrm>
          <a:custGeom>
            <a:avLst/>
            <a:gdLst/>
            <a:ahLst/>
            <a:cxnLst/>
            <a:rect l="l" t="t" r="r" b="b"/>
            <a:pathLst>
              <a:path w="71119" h="1329689">
                <a:moveTo>
                  <a:pt x="70801" y="1329300"/>
                </a:moveTo>
                <a:lnTo>
                  <a:pt x="43242" y="1323736"/>
                </a:lnTo>
                <a:lnTo>
                  <a:pt x="20737" y="1308562"/>
                </a:lnTo>
                <a:lnTo>
                  <a:pt x="5563" y="1286057"/>
                </a:lnTo>
                <a:lnTo>
                  <a:pt x="0" y="1258498"/>
                </a:lnTo>
                <a:lnTo>
                  <a:pt x="0" y="70801"/>
                </a:lnTo>
                <a:lnTo>
                  <a:pt x="5563" y="43242"/>
                </a:lnTo>
                <a:lnTo>
                  <a:pt x="20737" y="20737"/>
                </a:lnTo>
                <a:lnTo>
                  <a:pt x="43242" y="5563"/>
                </a:lnTo>
                <a:lnTo>
                  <a:pt x="70801" y="0"/>
                </a:lnTo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3334"/>
          </a:p>
        </p:txBody>
      </p:sp>
      <p:grpSp>
        <p:nvGrpSpPr>
          <p:cNvPr id="15" name="object 15"/>
          <p:cNvGrpSpPr/>
          <p:nvPr/>
        </p:nvGrpSpPr>
        <p:grpSpPr>
          <a:xfrm>
            <a:off x="5910928" y="8572701"/>
            <a:ext cx="16438880" cy="3579707"/>
            <a:chOff x="2216598" y="3214763"/>
            <a:chExt cx="6164580" cy="1342390"/>
          </a:xfrm>
        </p:grpSpPr>
        <p:sp>
          <p:nvSpPr>
            <p:cNvPr id="16" name="object 16"/>
            <p:cNvSpPr/>
            <p:nvPr/>
          </p:nvSpPr>
          <p:spPr>
            <a:xfrm>
              <a:off x="2222948" y="3221125"/>
              <a:ext cx="71120" cy="1329690"/>
            </a:xfrm>
            <a:custGeom>
              <a:avLst/>
              <a:gdLst/>
              <a:ahLst/>
              <a:cxnLst/>
              <a:rect l="l" t="t" r="r" b="b"/>
              <a:pathLst>
                <a:path w="71119" h="1329689">
                  <a:moveTo>
                    <a:pt x="0" y="0"/>
                  </a:moveTo>
                  <a:lnTo>
                    <a:pt x="27559" y="5563"/>
                  </a:lnTo>
                  <a:lnTo>
                    <a:pt x="50064" y="20737"/>
                  </a:lnTo>
                  <a:lnTo>
                    <a:pt x="65237" y="43242"/>
                  </a:lnTo>
                  <a:lnTo>
                    <a:pt x="70801" y="70801"/>
                  </a:lnTo>
                  <a:lnTo>
                    <a:pt x="70801" y="1258498"/>
                  </a:lnTo>
                  <a:lnTo>
                    <a:pt x="65237" y="1286057"/>
                  </a:lnTo>
                  <a:lnTo>
                    <a:pt x="50064" y="1308562"/>
                  </a:lnTo>
                  <a:lnTo>
                    <a:pt x="27559" y="1323736"/>
                  </a:lnTo>
                  <a:lnTo>
                    <a:pt x="0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2187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2" y="0"/>
                  </a:lnTo>
                  <a:lnTo>
                    <a:pt x="43242" y="5563"/>
                  </a:lnTo>
                  <a:lnTo>
                    <a:pt x="20737" y="20737"/>
                  </a:lnTo>
                  <a:lnTo>
                    <a:pt x="5563" y="43242"/>
                  </a:lnTo>
                  <a:lnTo>
                    <a:pt x="0" y="70801"/>
                  </a:lnTo>
                  <a:lnTo>
                    <a:pt x="0" y="1258498"/>
                  </a:lnTo>
                  <a:lnTo>
                    <a:pt x="5563" y="1286057"/>
                  </a:lnTo>
                  <a:lnTo>
                    <a:pt x="20737" y="1308562"/>
                  </a:lnTo>
                  <a:lnTo>
                    <a:pt x="43242" y="1323736"/>
                  </a:lnTo>
                  <a:lnTo>
                    <a:pt x="70802" y="1329300"/>
                  </a:lnTo>
                  <a:lnTo>
                    <a:pt x="353998" y="1329300"/>
                  </a:lnTo>
                  <a:lnTo>
                    <a:pt x="381557" y="1323736"/>
                  </a:lnTo>
                  <a:lnTo>
                    <a:pt x="404062" y="1308562"/>
                  </a:lnTo>
                  <a:lnTo>
                    <a:pt x="419235" y="1286057"/>
                  </a:lnTo>
                  <a:lnTo>
                    <a:pt x="424799" y="1258498"/>
                  </a:lnTo>
                  <a:lnTo>
                    <a:pt x="424799" y="70801"/>
                  </a:lnTo>
                  <a:lnTo>
                    <a:pt x="419235" y="43242"/>
                  </a:lnTo>
                  <a:lnTo>
                    <a:pt x="404062" y="20737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8" name="object 18"/>
            <p:cNvSpPr/>
            <p:nvPr/>
          </p:nvSpPr>
          <p:spPr>
            <a:xfrm>
              <a:off x="2842187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6838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1" y="0"/>
                  </a:lnTo>
                  <a:lnTo>
                    <a:pt x="43242" y="5563"/>
                  </a:lnTo>
                  <a:lnTo>
                    <a:pt x="20737" y="20737"/>
                  </a:lnTo>
                  <a:lnTo>
                    <a:pt x="5563" y="43242"/>
                  </a:lnTo>
                  <a:lnTo>
                    <a:pt x="0" y="70801"/>
                  </a:lnTo>
                  <a:lnTo>
                    <a:pt x="0" y="1258498"/>
                  </a:lnTo>
                  <a:lnTo>
                    <a:pt x="5563" y="1286057"/>
                  </a:lnTo>
                  <a:lnTo>
                    <a:pt x="20737" y="1308562"/>
                  </a:lnTo>
                  <a:lnTo>
                    <a:pt x="43242" y="1323736"/>
                  </a:lnTo>
                  <a:lnTo>
                    <a:pt x="70801" y="1329300"/>
                  </a:lnTo>
                  <a:lnTo>
                    <a:pt x="353998" y="1329300"/>
                  </a:lnTo>
                  <a:lnTo>
                    <a:pt x="381557" y="1323736"/>
                  </a:lnTo>
                  <a:lnTo>
                    <a:pt x="404062" y="1308562"/>
                  </a:lnTo>
                  <a:lnTo>
                    <a:pt x="419235" y="1286057"/>
                  </a:lnTo>
                  <a:lnTo>
                    <a:pt x="424799" y="1258498"/>
                  </a:lnTo>
                  <a:lnTo>
                    <a:pt x="424799" y="70801"/>
                  </a:lnTo>
                  <a:lnTo>
                    <a:pt x="419235" y="43242"/>
                  </a:lnTo>
                  <a:lnTo>
                    <a:pt x="404062" y="20737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0" name="object 20"/>
            <p:cNvSpPr/>
            <p:nvPr/>
          </p:nvSpPr>
          <p:spPr>
            <a:xfrm>
              <a:off x="3626838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6762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2" y="0"/>
                  </a:lnTo>
                  <a:lnTo>
                    <a:pt x="43242" y="5563"/>
                  </a:lnTo>
                  <a:lnTo>
                    <a:pt x="20737" y="20737"/>
                  </a:lnTo>
                  <a:lnTo>
                    <a:pt x="5563" y="43242"/>
                  </a:lnTo>
                  <a:lnTo>
                    <a:pt x="0" y="70801"/>
                  </a:lnTo>
                  <a:lnTo>
                    <a:pt x="0" y="1258498"/>
                  </a:lnTo>
                  <a:lnTo>
                    <a:pt x="5563" y="1286057"/>
                  </a:lnTo>
                  <a:lnTo>
                    <a:pt x="20737" y="1308562"/>
                  </a:lnTo>
                  <a:lnTo>
                    <a:pt x="43242" y="1323736"/>
                  </a:lnTo>
                  <a:lnTo>
                    <a:pt x="70802" y="1329300"/>
                  </a:lnTo>
                  <a:lnTo>
                    <a:pt x="353998" y="1329300"/>
                  </a:lnTo>
                  <a:lnTo>
                    <a:pt x="381557" y="1323736"/>
                  </a:lnTo>
                  <a:lnTo>
                    <a:pt x="404062" y="1308562"/>
                  </a:lnTo>
                  <a:lnTo>
                    <a:pt x="419235" y="1286057"/>
                  </a:lnTo>
                  <a:lnTo>
                    <a:pt x="424799" y="1258498"/>
                  </a:lnTo>
                  <a:lnTo>
                    <a:pt x="424799" y="70801"/>
                  </a:lnTo>
                  <a:lnTo>
                    <a:pt x="419235" y="43242"/>
                  </a:lnTo>
                  <a:lnTo>
                    <a:pt x="404062" y="20737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6762" y="3221125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3" name="object 23"/>
            <p:cNvSpPr/>
            <p:nvPr/>
          </p:nvSpPr>
          <p:spPr>
            <a:xfrm>
              <a:off x="5276813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1" y="0"/>
                  </a:lnTo>
                  <a:lnTo>
                    <a:pt x="43242" y="5563"/>
                  </a:lnTo>
                  <a:lnTo>
                    <a:pt x="20737" y="20736"/>
                  </a:lnTo>
                  <a:lnTo>
                    <a:pt x="5563" y="43241"/>
                  </a:lnTo>
                  <a:lnTo>
                    <a:pt x="0" y="70801"/>
                  </a:lnTo>
                  <a:lnTo>
                    <a:pt x="0" y="1258497"/>
                  </a:lnTo>
                  <a:lnTo>
                    <a:pt x="5563" y="1286057"/>
                  </a:lnTo>
                  <a:lnTo>
                    <a:pt x="20737" y="1308561"/>
                  </a:lnTo>
                  <a:lnTo>
                    <a:pt x="43242" y="1323735"/>
                  </a:lnTo>
                  <a:lnTo>
                    <a:pt x="70801" y="1329298"/>
                  </a:lnTo>
                  <a:lnTo>
                    <a:pt x="353998" y="1329298"/>
                  </a:lnTo>
                  <a:lnTo>
                    <a:pt x="381557" y="1323735"/>
                  </a:lnTo>
                  <a:lnTo>
                    <a:pt x="404062" y="1308561"/>
                  </a:lnTo>
                  <a:lnTo>
                    <a:pt x="419235" y="1286057"/>
                  </a:lnTo>
                  <a:lnTo>
                    <a:pt x="424799" y="1258497"/>
                  </a:lnTo>
                  <a:lnTo>
                    <a:pt x="424799" y="70801"/>
                  </a:lnTo>
                  <a:lnTo>
                    <a:pt x="419235" y="43241"/>
                  </a:lnTo>
                  <a:lnTo>
                    <a:pt x="404062" y="20736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4" name="object 24"/>
            <p:cNvSpPr/>
            <p:nvPr/>
          </p:nvSpPr>
          <p:spPr>
            <a:xfrm>
              <a:off x="5276813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14262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353998" y="0"/>
                  </a:moveTo>
                  <a:lnTo>
                    <a:pt x="70801" y="0"/>
                  </a:lnTo>
                  <a:lnTo>
                    <a:pt x="43242" y="5563"/>
                  </a:lnTo>
                  <a:lnTo>
                    <a:pt x="20737" y="20736"/>
                  </a:lnTo>
                  <a:lnTo>
                    <a:pt x="5563" y="43241"/>
                  </a:lnTo>
                  <a:lnTo>
                    <a:pt x="0" y="70801"/>
                  </a:lnTo>
                  <a:lnTo>
                    <a:pt x="0" y="1258497"/>
                  </a:lnTo>
                  <a:lnTo>
                    <a:pt x="5563" y="1286057"/>
                  </a:lnTo>
                  <a:lnTo>
                    <a:pt x="20737" y="1308561"/>
                  </a:lnTo>
                  <a:lnTo>
                    <a:pt x="43242" y="1323735"/>
                  </a:lnTo>
                  <a:lnTo>
                    <a:pt x="70801" y="1329298"/>
                  </a:lnTo>
                  <a:lnTo>
                    <a:pt x="353998" y="1329298"/>
                  </a:lnTo>
                  <a:lnTo>
                    <a:pt x="381557" y="1323735"/>
                  </a:lnTo>
                  <a:lnTo>
                    <a:pt x="404062" y="1308561"/>
                  </a:lnTo>
                  <a:lnTo>
                    <a:pt x="419235" y="1286057"/>
                  </a:lnTo>
                  <a:lnTo>
                    <a:pt x="424799" y="1258497"/>
                  </a:lnTo>
                  <a:lnTo>
                    <a:pt x="424799" y="70801"/>
                  </a:lnTo>
                  <a:lnTo>
                    <a:pt x="419235" y="43241"/>
                  </a:lnTo>
                  <a:lnTo>
                    <a:pt x="404062" y="20736"/>
                  </a:lnTo>
                  <a:lnTo>
                    <a:pt x="381557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6" name="object 26"/>
            <p:cNvSpPr/>
            <p:nvPr/>
          </p:nvSpPr>
          <p:spPr>
            <a:xfrm>
              <a:off x="6014262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4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4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7" name="object 27"/>
            <p:cNvSpPr/>
            <p:nvPr/>
          </p:nvSpPr>
          <p:spPr>
            <a:xfrm>
              <a:off x="6751899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5" h="1329689">
                  <a:moveTo>
                    <a:pt x="353998" y="0"/>
                  </a:moveTo>
                  <a:lnTo>
                    <a:pt x="70802" y="0"/>
                  </a:lnTo>
                  <a:lnTo>
                    <a:pt x="43242" y="5563"/>
                  </a:lnTo>
                  <a:lnTo>
                    <a:pt x="20737" y="20736"/>
                  </a:lnTo>
                  <a:lnTo>
                    <a:pt x="5563" y="43241"/>
                  </a:lnTo>
                  <a:lnTo>
                    <a:pt x="0" y="70801"/>
                  </a:lnTo>
                  <a:lnTo>
                    <a:pt x="0" y="1258497"/>
                  </a:lnTo>
                  <a:lnTo>
                    <a:pt x="5563" y="1286057"/>
                  </a:lnTo>
                  <a:lnTo>
                    <a:pt x="20737" y="1308561"/>
                  </a:lnTo>
                  <a:lnTo>
                    <a:pt x="43242" y="1323735"/>
                  </a:lnTo>
                  <a:lnTo>
                    <a:pt x="70802" y="1329298"/>
                  </a:lnTo>
                  <a:lnTo>
                    <a:pt x="353998" y="1329298"/>
                  </a:lnTo>
                  <a:lnTo>
                    <a:pt x="381558" y="1323735"/>
                  </a:lnTo>
                  <a:lnTo>
                    <a:pt x="404063" y="1308561"/>
                  </a:lnTo>
                  <a:lnTo>
                    <a:pt x="419237" y="1286057"/>
                  </a:lnTo>
                  <a:lnTo>
                    <a:pt x="424801" y="1258497"/>
                  </a:lnTo>
                  <a:lnTo>
                    <a:pt x="424801" y="70801"/>
                  </a:lnTo>
                  <a:lnTo>
                    <a:pt x="419237" y="43241"/>
                  </a:lnTo>
                  <a:lnTo>
                    <a:pt x="404063" y="20736"/>
                  </a:lnTo>
                  <a:lnTo>
                    <a:pt x="381558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8" name="object 28"/>
            <p:cNvSpPr/>
            <p:nvPr/>
          </p:nvSpPr>
          <p:spPr>
            <a:xfrm>
              <a:off x="6751899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5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5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9" name="object 29"/>
            <p:cNvSpPr/>
            <p:nvPr/>
          </p:nvSpPr>
          <p:spPr>
            <a:xfrm>
              <a:off x="7551774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5" h="1329689">
                  <a:moveTo>
                    <a:pt x="353998" y="0"/>
                  </a:moveTo>
                  <a:lnTo>
                    <a:pt x="70802" y="0"/>
                  </a:lnTo>
                  <a:lnTo>
                    <a:pt x="43242" y="5563"/>
                  </a:lnTo>
                  <a:lnTo>
                    <a:pt x="20737" y="20736"/>
                  </a:lnTo>
                  <a:lnTo>
                    <a:pt x="5563" y="43241"/>
                  </a:lnTo>
                  <a:lnTo>
                    <a:pt x="0" y="70801"/>
                  </a:lnTo>
                  <a:lnTo>
                    <a:pt x="0" y="1258497"/>
                  </a:lnTo>
                  <a:lnTo>
                    <a:pt x="5563" y="1286057"/>
                  </a:lnTo>
                  <a:lnTo>
                    <a:pt x="20737" y="1308561"/>
                  </a:lnTo>
                  <a:lnTo>
                    <a:pt x="43242" y="1323735"/>
                  </a:lnTo>
                  <a:lnTo>
                    <a:pt x="70802" y="1329298"/>
                  </a:lnTo>
                  <a:lnTo>
                    <a:pt x="353998" y="1329298"/>
                  </a:lnTo>
                  <a:lnTo>
                    <a:pt x="381558" y="1323735"/>
                  </a:lnTo>
                  <a:lnTo>
                    <a:pt x="404063" y="1308561"/>
                  </a:lnTo>
                  <a:lnTo>
                    <a:pt x="419237" y="1286057"/>
                  </a:lnTo>
                  <a:lnTo>
                    <a:pt x="424801" y="1258497"/>
                  </a:lnTo>
                  <a:lnTo>
                    <a:pt x="424801" y="70801"/>
                  </a:lnTo>
                  <a:lnTo>
                    <a:pt x="419237" y="43241"/>
                  </a:lnTo>
                  <a:lnTo>
                    <a:pt x="404063" y="20736"/>
                  </a:lnTo>
                  <a:lnTo>
                    <a:pt x="381558" y="5563"/>
                  </a:lnTo>
                  <a:lnTo>
                    <a:pt x="353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0" name="object 30"/>
            <p:cNvSpPr/>
            <p:nvPr/>
          </p:nvSpPr>
          <p:spPr>
            <a:xfrm>
              <a:off x="7551774" y="3221113"/>
              <a:ext cx="424815" cy="1329690"/>
            </a:xfrm>
            <a:custGeom>
              <a:avLst/>
              <a:gdLst/>
              <a:ahLst/>
              <a:cxnLst/>
              <a:rect l="l" t="t" r="r" b="b"/>
              <a:pathLst>
                <a:path w="424815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  <a:path w="424815" h="1329689">
                  <a:moveTo>
                    <a:pt x="353998" y="0"/>
                  </a:moveTo>
                  <a:lnTo>
                    <a:pt x="381557" y="5563"/>
                  </a:lnTo>
                  <a:lnTo>
                    <a:pt x="404062" y="20737"/>
                  </a:lnTo>
                  <a:lnTo>
                    <a:pt x="419236" y="43242"/>
                  </a:lnTo>
                  <a:lnTo>
                    <a:pt x="424800" y="70801"/>
                  </a:lnTo>
                  <a:lnTo>
                    <a:pt x="424800" y="1258498"/>
                  </a:lnTo>
                  <a:lnTo>
                    <a:pt x="419236" y="1286057"/>
                  </a:lnTo>
                  <a:lnTo>
                    <a:pt x="404062" y="1308562"/>
                  </a:lnTo>
                  <a:lnTo>
                    <a:pt x="381557" y="1323736"/>
                  </a:lnTo>
                  <a:lnTo>
                    <a:pt x="353998" y="1329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1" name="object 31"/>
            <p:cNvSpPr/>
            <p:nvPr/>
          </p:nvSpPr>
          <p:spPr>
            <a:xfrm>
              <a:off x="8303974" y="3221113"/>
              <a:ext cx="71120" cy="1329690"/>
            </a:xfrm>
            <a:custGeom>
              <a:avLst/>
              <a:gdLst/>
              <a:ahLst/>
              <a:cxnLst/>
              <a:rect l="l" t="t" r="r" b="b"/>
              <a:pathLst>
                <a:path w="71120" h="1329689">
                  <a:moveTo>
                    <a:pt x="70801" y="1329300"/>
                  </a:moveTo>
                  <a:lnTo>
                    <a:pt x="43242" y="1323736"/>
                  </a:lnTo>
                  <a:lnTo>
                    <a:pt x="20737" y="1308562"/>
                  </a:lnTo>
                  <a:lnTo>
                    <a:pt x="5563" y="1286057"/>
                  </a:lnTo>
                  <a:lnTo>
                    <a:pt x="0" y="1258498"/>
                  </a:lnTo>
                  <a:lnTo>
                    <a:pt x="0" y="70801"/>
                  </a:lnTo>
                  <a:lnTo>
                    <a:pt x="5563" y="43242"/>
                  </a:lnTo>
                  <a:lnTo>
                    <a:pt x="20737" y="20737"/>
                  </a:lnTo>
                  <a:lnTo>
                    <a:pt x="43242" y="5563"/>
                  </a:lnTo>
                  <a:lnTo>
                    <a:pt x="70801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5232767" y="8918693"/>
          <a:ext cx="17791846" cy="28167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440"/>
                <a:gridCol w="2343573"/>
                <a:gridCol w="2179317"/>
                <a:gridCol w="2199637"/>
                <a:gridCol w="2048933"/>
                <a:gridCol w="1965960"/>
                <a:gridCol w="2048933"/>
                <a:gridCol w="2069253"/>
                <a:gridCol w="1320800"/>
              </a:tblGrid>
              <a:tr h="392376">
                <a:tc>
                  <a:txBody>
                    <a:bodyPr/>
                    <a:lstStyle/>
                    <a:p>
                      <a:pPr marL="31750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0.3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0.7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0.7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06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2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0.0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0.6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06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3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8.0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6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0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3.5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9.3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4.4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10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5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3.4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1.8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10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5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9.8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0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4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66675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...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28930" algn="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9725" algn="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...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4.1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3.9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7.8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10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6.1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3.1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10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5.1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0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66675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...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28930" algn="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9725" algn="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...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ts val="1100"/>
                        </a:lnSpc>
                      </a:pPr>
                      <a:r>
                        <a:rPr sz="2700" dirty="0">
                          <a:latin typeface="Arial"/>
                          <a:cs typeface="Arial"/>
                        </a:rPr>
                        <a:t>…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0.4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0.3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1.9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10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4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2.7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1.9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10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4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10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1.8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0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7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92376">
                <a:tc>
                  <a:txBody>
                    <a:bodyPr/>
                    <a:lstStyle/>
                    <a:p>
                      <a:pPr marL="31750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0.1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0.9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8.8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06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5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9.1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8.8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165" algn="r">
                        <a:lnSpc>
                          <a:spcPts val="106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060"/>
                        </a:lnSpc>
                      </a:pPr>
                      <a:r>
                        <a:rPr sz="2700" spc="-5" dirty="0">
                          <a:latin typeface="Arial"/>
                          <a:cs typeface="Arial"/>
                        </a:rPr>
                        <a:t>6.1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60"/>
                        </a:lnSpc>
                      </a:pPr>
                      <a:r>
                        <a:rPr sz="2700" spc="-1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27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700" dirty="0">
                          <a:latin typeface="Arial"/>
                          <a:cs typeface="Arial"/>
                        </a:rPr>
                        <a:t>1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23087928" y="8589635"/>
            <a:ext cx="189653" cy="3545840"/>
          </a:xfrm>
          <a:custGeom>
            <a:avLst/>
            <a:gdLst/>
            <a:ahLst/>
            <a:cxnLst/>
            <a:rect l="l" t="t" r="r" b="b"/>
            <a:pathLst>
              <a:path w="71120" h="1329689">
                <a:moveTo>
                  <a:pt x="0" y="0"/>
                </a:moveTo>
                <a:lnTo>
                  <a:pt x="27559" y="5563"/>
                </a:lnTo>
                <a:lnTo>
                  <a:pt x="50064" y="20737"/>
                </a:lnTo>
                <a:lnTo>
                  <a:pt x="65237" y="43242"/>
                </a:lnTo>
                <a:lnTo>
                  <a:pt x="70801" y="70801"/>
                </a:lnTo>
                <a:lnTo>
                  <a:pt x="70801" y="1258498"/>
                </a:lnTo>
                <a:lnTo>
                  <a:pt x="65237" y="1286057"/>
                </a:lnTo>
                <a:lnTo>
                  <a:pt x="50064" y="1308562"/>
                </a:lnTo>
                <a:lnTo>
                  <a:pt x="27559" y="1323736"/>
                </a:lnTo>
                <a:lnTo>
                  <a:pt x="0" y="1329300"/>
                </a:lnTo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3334"/>
          </a:p>
        </p:txBody>
      </p:sp>
      <p:grpSp>
        <p:nvGrpSpPr>
          <p:cNvPr id="34" name="object 34"/>
          <p:cNvGrpSpPr/>
          <p:nvPr/>
        </p:nvGrpSpPr>
        <p:grpSpPr>
          <a:xfrm>
            <a:off x="12154199" y="5992265"/>
            <a:ext cx="4968237" cy="973667"/>
            <a:chOff x="4557824" y="2247099"/>
            <a:chExt cx="1863089" cy="365125"/>
          </a:xfrm>
        </p:grpSpPr>
        <p:sp>
          <p:nvSpPr>
            <p:cNvPr id="35" name="object 35"/>
            <p:cNvSpPr/>
            <p:nvPr/>
          </p:nvSpPr>
          <p:spPr>
            <a:xfrm>
              <a:off x="4564174" y="2253449"/>
              <a:ext cx="1850389" cy="352425"/>
            </a:xfrm>
            <a:custGeom>
              <a:avLst/>
              <a:gdLst/>
              <a:ahLst/>
              <a:cxnLst/>
              <a:rect l="l" t="t" r="r" b="b"/>
              <a:pathLst>
                <a:path w="1850389" h="352425">
                  <a:moveTo>
                    <a:pt x="1791449" y="0"/>
                  </a:moveTo>
                  <a:lnTo>
                    <a:pt x="58652" y="0"/>
                  </a:lnTo>
                  <a:lnTo>
                    <a:pt x="35822" y="4609"/>
                  </a:lnTo>
                  <a:lnTo>
                    <a:pt x="17178" y="17178"/>
                  </a:lnTo>
                  <a:lnTo>
                    <a:pt x="4609" y="35821"/>
                  </a:lnTo>
                  <a:lnTo>
                    <a:pt x="0" y="58651"/>
                  </a:lnTo>
                  <a:lnTo>
                    <a:pt x="0" y="293248"/>
                  </a:lnTo>
                  <a:lnTo>
                    <a:pt x="4609" y="316078"/>
                  </a:lnTo>
                  <a:lnTo>
                    <a:pt x="17178" y="334721"/>
                  </a:lnTo>
                  <a:lnTo>
                    <a:pt x="35822" y="347291"/>
                  </a:lnTo>
                  <a:lnTo>
                    <a:pt x="58652" y="351900"/>
                  </a:lnTo>
                  <a:lnTo>
                    <a:pt x="1791449" y="351900"/>
                  </a:lnTo>
                  <a:lnTo>
                    <a:pt x="1814279" y="347291"/>
                  </a:lnTo>
                  <a:lnTo>
                    <a:pt x="1832922" y="334721"/>
                  </a:lnTo>
                  <a:lnTo>
                    <a:pt x="1845491" y="316078"/>
                  </a:lnTo>
                  <a:lnTo>
                    <a:pt x="1850100" y="293248"/>
                  </a:lnTo>
                  <a:lnTo>
                    <a:pt x="1850100" y="58651"/>
                  </a:lnTo>
                  <a:lnTo>
                    <a:pt x="1845491" y="35821"/>
                  </a:lnTo>
                  <a:lnTo>
                    <a:pt x="1832922" y="17178"/>
                  </a:lnTo>
                  <a:lnTo>
                    <a:pt x="1814279" y="4609"/>
                  </a:lnTo>
                  <a:lnTo>
                    <a:pt x="179144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6" name="object 36"/>
            <p:cNvSpPr/>
            <p:nvPr/>
          </p:nvSpPr>
          <p:spPr>
            <a:xfrm>
              <a:off x="4564174" y="2253449"/>
              <a:ext cx="1850389" cy="352425"/>
            </a:xfrm>
            <a:custGeom>
              <a:avLst/>
              <a:gdLst/>
              <a:ahLst/>
              <a:cxnLst/>
              <a:rect l="l" t="t" r="r" b="b"/>
              <a:pathLst>
                <a:path w="1850389" h="352425">
                  <a:moveTo>
                    <a:pt x="58651" y="351900"/>
                  </a:moveTo>
                  <a:lnTo>
                    <a:pt x="35821" y="347290"/>
                  </a:lnTo>
                  <a:lnTo>
                    <a:pt x="17178" y="334721"/>
                  </a:lnTo>
                  <a:lnTo>
                    <a:pt x="4609" y="316078"/>
                  </a:lnTo>
                  <a:lnTo>
                    <a:pt x="0" y="293248"/>
                  </a:lnTo>
                  <a:lnTo>
                    <a:pt x="0" y="58651"/>
                  </a:lnTo>
                  <a:lnTo>
                    <a:pt x="4609" y="35821"/>
                  </a:lnTo>
                  <a:lnTo>
                    <a:pt x="17178" y="17178"/>
                  </a:lnTo>
                  <a:lnTo>
                    <a:pt x="35821" y="4609"/>
                  </a:lnTo>
                  <a:lnTo>
                    <a:pt x="58651" y="0"/>
                  </a:lnTo>
                </a:path>
                <a:path w="1850389" h="352425">
                  <a:moveTo>
                    <a:pt x="1791449" y="0"/>
                  </a:moveTo>
                  <a:lnTo>
                    <a:pt x="1814278" y="4609"/>
                  </a:lnTo>
                  <a:lnTo>
                    <a:pt x="1832921" y="17178"/>
                  </a:lnTo>
                  <a:lnTo>
                    <a:pt x="1845490" y="35821"/>
                  </a:lnTo>
                  <a:lnTo>
                    <a:pt x="1850100" y="58651"/>
                  </a:lnTo>
                  <a:lnTo>
                    <a:pt x="1850100" y="293248"/>
                  </a:lnTo>
                  <a:lnTo>
                    <a:pt x="1845490" y="316078"/>
                  </a:lnTo>
                  <a:lnTo>
                    <a:pt x="1832921" y="334721"/>
                  </a:lnTo>
                  <a:lnTo>
                    <a:pt x="1814278" y="347290"/>
                  </a:lnTo>
                  <a:lnTo>
                    <a:pt x="1791449" y="3519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2426875" y="6243659"/>
            <a:ext cx="4253653" cy="44463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2667" spc="-27" dirty="0">
                <a:latin typeface="Arial"/>
                <a:cs typeface="Arial"/>
              </a:rPr>
              <a:t>14.51 35.13 </a:t>
            </a:r>
            <a:r>
              <a:rPr sz="2667" dirty="0">
                <a:latin typeface="Arial"/>
                <a:cs typeface="Arial"/>
              </a:rPr>
              <a:t>… … … </a:t>
            </a:r>
            <a:r>
              <a:rPr sz="2667" spc="-13" dirty="0">
                <a:latin typeface="Arial"/>
                <a:cs typeface="Arial"/>
              </a:rPr>
              <a:t>...</a:t>
            </a:r>
            <a:r>
              <a:rPr sz="2667" spc="-200" dirty="0">
                <a:latin typeface="Arial"/>
                <a:cs typeface="Arial"/>
              </a:rPr>
              <a:t> </a:t>
            </a:r>
            <a:r>
              <a:rPr sz="2667" spc="-27" dirty="0">
                <a:latin typeface="Arial"/>
                <a:cs typeface="Arial"/>
              </a:rPr>
              <a:t>34.1</a:t>
            </a:r>
            <a:endParaRPr sz="26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768801" y="5621768"/>
            <a:ext cx="3828627" cy="1351585"/>
          </a:xfrm>
          <a:prstGeom prst="rect">
            <a:avLst/>
          </a:prstGeom>
        </p:spPr>
        <p:txBody>
          <a:bodyPr vert="horz" wrap="square" lIns="0" tIns="96517" rIns="0" bIns="0" rtlCol="0">
            <a:spAutoFit/>
          </a:bodyPr>
          <a:lstStyle/>
          <a:p>
            <a:pPr marL="680729">
              <a:spcBef>
                <a:spcPts val="757"/>
              </a:spcBef>
            </a:pPr>
            <a:r>
              <a:rPr sz="4000" spc="-13" dirty="0">
                <a:latin typeface="Arial"/>
                <a:cs typeface="Arial"/>
              </a:rPr>
              <a:t>(~10</a:t>
            </a:r>
            <a:r>
              <a:rPr sz="4000" spc="-19" baseline="22222" dirty="0">
                <a:latin typeface="Arial"/>
                <a:cs typeface="Arial"/>
              </a:rPr>
              <a:t>3 </a:t>
            </a:r>
            <a:r>
              <a:rPr sz="4000" dirty="0">
                <a:latin typeface="Arial"/>
                <a:cs typeface="Arial"/>
              </a:rPr>
              <a:t>,</a:t>
            </a:r>
            <a:r>
              <a:rPr sz="4000" spc="-453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1)</a:t>
            </a:r>
            <a:endParaRPr sz="4000">
              <a:latin typeface="Arial"/>
              <a:cs typeface="Arial"/>
            </a:endParaRPr>
          </a:p>
          <a:p>
            <a:pPr marL="101601">
              <a:spcBef>
                <a:spcPts val="453"/>
              </a:spcBef>
            </a:pPr>
            <a:r>
              <a:rPr sz="3733" spc="-13" dirty="0">
                <a:latin typeface="Arial"/>
                <a:cs typeface="Arial"/>
              </a:rPr>
              <a:t>[embedding</a:t>
            </a:r>
            <a:r>
              <a:rPr sz="3733" spc="-147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dim.]</a:t>
            </a:r>
            <a:endParaRPr sz="3733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390699" y="7212953"/>
            <a:ext cx="1794933" cy="60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693"/>
              </a:lnSpc>
              <a:tabLst>
                <a:tab pos="1281869" algn="l"/>
              </a:tabLst>
            </a:pPr>
            <a:r>
              <a:rPr sz="8000" b="1" baseline="-33333" dirty="0">
                <a:latin typeface="Arial"/>
                <a:cs typeface="Arial"/>
              </a:rPr>
              <a:t>?	</a:t>
            </a:r>
            <a:r>
              <a:rPr sz="4000" b="1" dirty="0">
                <a:latin typeface="Arial"/>
                <a:cs typeface="Arial"/>
              </a:rPr>
              <a:t>Al</a:t>
            </a:r>
            <a:endParaRPr sz="4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032331" y="7179462"/>
            <a:ext cx="5212080" cy="1082348"/>
          </a:xfrm>
          <a:prstGeom prst="rect">
            <a:avLst/>
          </a:prstGeom>
          <a:solidFill>
            <a:srgbClr val="FFE599"/>
          </a:solidFill>
          <a:ln w="12700">
            <a:solidFill>
              <a:srgbClr val="595959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511393" marR="489379" indent="441966">
              <a:lnSpc>
                <a:spcPts val="3707"/>
              </a:lnSpc>
              <a:spcBef>
                <a:spcPts val="1040"/>
              </a:spcBef>
            </a:pPr>
            <a:r>
              <a:rPr sz="3200" b="1" dirty="0">
                <a:latin typeface="Arial"/>
                <a:cs typeface="Arial"/>
              </a:rPr>
              <a:t>Or </a:t>
            </a:r>
            <a:r>
              <a:rPr sz="3200" b="1" spc="-13" dirty="0">
                <a:latin typeface="Arial"/>
                <a:cs typeface="Arial"/>
              </a:rPr>
              <a:t>weighted sum  </a:t>
            </a:r>
            <a:r>
              <a:rPr sz="3200" b="1" dirty="0">
                <a:latin typeface="Arial"/>
                <a:cs typeface="Arial"/>
              </a:rPr>
              <a:t>(tf-idf </a:t>
            </a:r>
            <a:r>
              <a:rPr sz="3200" b="1" spc="-13" dirty="0">
                <a:latin typeface="Arial"/>
                <a:cs typeface="Arial"/>
              </a:rPr>
              <a:t>as weights</a:t>
            </a:r>
            <a:r>
              <a:rPr sz="3200" b="1" spc="-13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e.g.)</a:t>
            </a:r>
            <a:endParaRPr sz="3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79563" y="12349143"/>
            <a:ext cx="96858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The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90040" y="12349143"/>
            <a:ext cx="139192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qui</a:t>
            </a:r>
            <a:r>
              <a:rPr sz="4000" b="1" dirty="0">
                <a:latin typeface="Arial"/>
                <a:cs typeface="Arial"/>
              </a:rPr>
              <a:t>ck</a:t>
            </a:r>
            <a:endParaRPr sz="4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320640" y="12349143"/>
            <a:ext cx="158834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b</a:t>
            </a:r>
            <a:r>
              <a:rPr sz="4000" b="1" dirty="0">
                <a:latin typeface="Arial"/>
                <a:cs typeface="Arial"/>
              </a:rPr>
              <a:t>r</a:t>
            </a:r>
            <a:r>
              <a:rPr sz="4000" b="1" spc="-13" dirty="0">
                <a:latin typeface="Arial"/>
                <a:cs typeface="Arial"/>
              </a:rPr>
              <a:t>own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895406" y="12349143"/>
            <a:ext cx="829733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dirty="0">
                <a:latin typeface="Arial"/>
                <a:cs typeface="Arial"/>
              </a:rPr>
              <a:t>f</a:t>
            </a: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x</a:t>
            </a:r>
            <a:endParaRPr sz="4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775740" y="12349143"/>
            <a:ext cx="155956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ju</a:t>
            </a:r>
            <a:r>
              <a:rPr sz="4000" b="1" dirty="0">
                <a:latin typeface="Arial"/>
                <a:cs typeface="Arial"/>
              </a:rPr>
              <a:t>m</a:t>
            </a:r>
            <a:r>
              <a:rPr sz="4000" b="1" spc="-13" dirty="0">
                <a:latin typeface="Arial"/>
                <a:cs typeface="Arial"/>
              </a:rPr>
              <a:t>ps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931135" y="12349143"/>
            <a:ext cx="114300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ver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061531" y="12349143"/>
            <a:ext cx="829733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dirty="0">
                <a:latin typeface="Arial"/>
                <a:cs typeface="Arial"/>
              </a:rPr>
              <a:t>t</a:t>
            </a:r>
            <a:r>
              <a:rPr sz="4000" b="1" spc="-13" dirty="0">
                <a:latin typeface="Arial"/>
                <a:cs typeface="Arial"/>
              </a:rPr>
              <a:t>h</a:t>
            </a:r>
            <a:r>
              <a:rPr sz="4000" b="1" dirty="0"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137827" y="12349143"/>
            <a:ext cx="9956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dog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2837315" y="12349143"/>
            <a:ext cx="209973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dirty="0">
                <a:latin typeface="Arial"/>
                <a:cs typeface="Arial"/>
              </a:rPr>
              <a:t>.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2219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184" y="228879"/>
            <a:ext cx="15609094" cy="1145833"/>
          </a:xfrm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19" dirty="0"/>
              <a:t>Deep </a:t>
            </a:r>
            <a:r>
              <a:rPr spc="119" dirty="0" err="1"/>
              <a:t>averaging</a:t>
            </a:r>
            <a:r>
              <a:rPr spc="119" dirty="0"/>
              <a:t> </a:t>
            </a:r>
            <a:r>
              <a:rPr spc="-178" dirty="0" err="1" smtClean="0"/>
              <a:t>network</a:t>
            </a:r>
            <a:endParaRPr spc="-178" dirty="0">
              <a:hlinkClick r:id="" action="ppaction://noaction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 txBox="1"/>
          <p:nvPr/>
        </p:nvSpPr>
        <p:spPr>
          <a:xfrm>
            <a:off x="3957266" y="3109485"/>
            <a:ext cx="7487174" cy="2744275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 marL="50334" marR="20134">
              <a:lnSpc>
                <a:spcPct val="102600"/>
              </a:lnSpc>
              <a:spcBef>
                <a:spcPts val="218"/>
              </a:spcBef>
            </a:pPr>
            <a:r>
              <a:rPr sz="4360" b="1" spc="-99" dirty="0">
                <a:latin typeface="+mn-lt"/>
                <a:cs typeface="Gill Sans MT"/>
              </a:rPr>
              <a:t>The intuition </a:t>
            </a:r>
            <a:r>
              <a:rPr sz="4360" spc="-139" dirty="0">
                <a:latin typeface="+mn-lt"/>
                <a:cs typeface="Tahoma"/>
              </a:rPr>
              <a:t>is </a:t>
            </a:r>
            <a:r>
              <a:rPr sz="4360" spc="-59" dirty="0">
                <a:latin typeface="+mn-lt"/>
                <a:cs typeface="Tahoma"/>
              </a:rPr>
              <a:t>that </a:t>
            </a:r>
            <a:r>
              <a:rPr sz="4360" spc="-238" dirty="0">
                <a:latin typeface="+mn-lt"/>
                <a:cs typeface="Tahoma"/>
              </a:rPr>
              <a:t>each </a:t>
            </a:r>
            <a:r>
              <a:rPr sz="4360" spc="-218" dirty="0">
                <a:latin typeface="+mn-lt"/>
                <a:cs typeface="Tahoma"/>
              </a:rPr>
              <a:t>layer  learns a </a:t>
            </a:r>
            <a:r>
              <a:rPr sz="4360" spc="-277" dirty="0">
                <a:latin typeface="+mn-lt"/>
                <a:cs typeface="Tahoma"/>
              </a:rPr>
              <a:t>more </a:t>
            </a:r>
            <a:r>
              <a:rPr sz="4360" spc="-119" dirty="0">
                <a:latin typeface="+mn-lt"/>
                <a:cs typeface="Tahoma"/>
              </a:rPr>
              <a:t>abstract  </a:t>
            </a:r>
            <a:r>
              <a:rPr sz="4360" spc="-178" dirty="0">
                <a:latin typeface="+mn-lt"/>
                <a:cs typeface="Tahoma"/>
              </a:rPr>
              <a:t>representation </a:t>
            </a:r>
            <a:r>
              <a:rPr sz="4360" spc="-139" dirty="0">
                <a:latin typeface="+mn-lt"/>
                <a:cs typeface="Tahoma"/>
              </a:rPr>
              <a:t>of </a:t>
            </a:r>
            <a:r>
              <a:rPr sz="4360" spc="-159" dirty="0">
                <a:latin typeface="+mn-lt"/>
                <a:cs typeface="Tahoma"/>
              </a:rPr>
              <a:t>the </a:t>
            </a:r>
            <a:r>
              <a:rPr sz="4360" spc="-99" dirty="0">
                <a:latin typeface="+mn-lt"/>
                <a:cs typeface="Tahoma"/>
              </a:rPr>
              <a:t>input </a:t>
            </a:r>
            <a:r>
              <a:rPr sz="4360" spc="-139" dirty="0">
                <a:latin typeface="+mn-lt"/>
                <a:cs typeface="Tahoma"/>
              </a:rPr>
              <a:t>than  </a:t>
            </a:r>
            <a:r>
              <a:rPr sz="4360" spc="-159" dirty="0">
                <a:latin typeface="+mn-lt"/>
                <a:cs typeface="Tahoma"/>
              </a:rPr>
              <a:t>the </a:t>
            </a:r>
            <a:r>
              <a:rPr sz="4360" spc="-218" dirty="0">
                <a:latin typeface="+mn-lt"/>
                <a:cs typeface="Tahoma"/>
              </a:rPr>
              <a:t>previous </a:t>
            </a:r>
            <a:r>
              <a:rPr sz="4360" spc="-238" dirty="0">
                <a:latin typeface="+mn-lt"/>
                <a:cs typeface="Tahoma"/>
              </a:rPr>
              <a:t>one. </a:t>
            </a:r>
            <a:r>
              <a:rPr sz="4360" spc="-40" dirty="0">
                <a:latin typeface="+mn-lt"/>
                <a:cs typeface="Tahoma"/>
              </a:rPr>
              <a:t>Add </a:t>
            </a:r>
            <a:r>
              <a:rPr sz="4360" spc="-277" dirty="0">
                <a:latin typeface="+mn-lt"/>
                <a:cs typeface="Tahoma"/>
              </a:rPr>
              <a:t>more  </a:t>
            </a:r>
            <a:r>
              <a:rPr sz="4360" spc="-258" dirty="0">
                <a:latin typeface="+mn-lt"/>
                <a:cs typeface="Tahoma"/>
              </a:rPr>
              <a:t>layers:</a:t>
            </a:r>
            <a:endParaRPr sz="4360" dirty="0">
              <a:latin typeface="+mn-lt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6595" y="7752994"/>
            <a:ext cx="8008131" cy="3341389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151002">
              <a:spcBef>
                <a:spcPts val="357"/>
              </a:spcBef>
            </a:pPr>
            <a:r>
              <a:rPr sz="4360" i="1" spc="-59" dirty="0">
                <a:latin typeface="+mn-lt"/>
                <a:cs typeface="Trebuchet MS"/>
              </a:rPr>
              <a:t>z</a:t>
            </a:r>
            <a:r>
              <a:rPr sz="4756" i="1" spc="-87" baseline="-10416" dirty="0">
                <a:latin typeface="+mn-lt"/>
                <a:cs typeface="Arial"/>
              </a:rPr>
              <a:t>i</a:t>
            </a:r>
            <a:r>
              <a:rPr sz="4756" i="1" spc="-28" baseline="-10416" dirty="0">
                <a:latin typeface="+mn-lt"/>
                <a:cs typeface="Arial"/>
              </a:rPr>
              <a:t> </a:t>
            </a:r>
            <a:r>
              <a:rPr sz="4360" spc="178" dirty="0">
                <a:latin typeface="+mn-lt"/>
                <a:cs typeface="Tahoma"/>
              </a:rPr>
              <a:t>=</a:t>
            </a:r>
            <a:r>
              <a:rPr sz="4360" spc="-178" dirty="0">
                <a:latin typeface="+mn-lt"/>
                <a:cs typeface="Tahoma"/>
              </a:rPr>
              <a:t> </a:t>
            </a:r>
            <a:r>
              <a:rPr sz="4360" i="1" spc="-40" dirty="0">
                <a:latin typeface="+mn-lt"/>
                <a:cs typeface="Trebuchet MS"/>
              </a:rPr>
              <a:t>g</a:t>
            </a:r>
            <a:r>
              <a:rPr sz="4360" i="1" spc="-852" dirty="0">
                <a:latin typeface="+mn-lt"/>
                <a:cs typeface="Trebuchet MS"/>
              </a:rPr>
              <a:t> </a:t>
            </a:r>
            <a:r>
              <a:rPr sz="4360" spc="-40" dirty="0">
                <a:latin typeface="+mn-lt"/>
                <a:cs typeface="Tahoma"/>
              </a:rPr>
              <a:t>(</a:t>
            </a:r>
            <a:r>
              <a:rPr sz="4360" i="1" spc="-40" dirty="0">
                <a:latin typeface="+mn-lt"/>
                <a:cs typeface="Trebuchet MS"/>
              </a:rPr>
              <a:t>z</a:t>
            </a:r>
            <a:r>
              <a:rPr sz="4756" i="1" spc="-59" baseline="-10416" dirty="0">
                <a:latin typeface="+mn-lt"/>
                <a:cs typeface="Arial"/>
              </a:rPr>
              <a:t>i</a:t>
            </a:r>
            <a:r>
              <a:rPr sz="4756" i="1" spc="-892" baseline="-10416" dirty="0">
                <a:latin typeface="+mn-lt"/>
                <a:cs typeface="Arial"/>
              </a:rPr>
              <a:t> </a:t>
            </a:r>
            <a:r>
              <a:rPr sz="4756" spc="119" baseline="-10416" dirty="0">
                <a:latin typeface="+mn-lt"/>
                <a:cs typeface="Lucida Sans Unicode"/>
              </a:rPr>
              <a:t>−</a:t>
            </a:r>
            <a:r>
              <a:rPr sz="4756" spc="119" baseline="-10416" dirty="0">
                <a:latin typeface="+mn-lt"/>
                <a:cs typeface="Tahoma"/>
              </a:rPr>
              <a:t>1</a:t>
            </a:r>
            <a:r>
              <a:rPr sz="4360" spc="79" dirty="0">
                <a:latin typeface="+mn-lt"/>
                <a:cs typeface="Tahoma"/>
              </a:rPr>
              <a:t>)</a:t>
            </a:r>
            <a:r>
              <a:rPr sz="4360" spc="-159" dirty="0">
                <a:latin typeface="+mn-lt"/>
                <a:cs typeface="Tahoma"/>
              </a:rPr>
              <a:t> </a:t>
            </a:r>
            <a:r>
              <a:rPr sz="4360" spc="178" dirty="0">
                <a:latin typeface="+mn-lt"/>
                <a:cs typeface="Tahoma"/>
              </a:rPr>
              <a:t>=</a:t>
            </a:r>
            <a:r>
              <a:rPr sz="4360" spc="-198" dirty="0">
                <a:latin typeface="+mn-lt"/>
                <a:cs typeface="Tahoma"/>
              </a:rPr>
              <a:t> </a:t>
            </a:r>
            <a:r>
              <a:rPr sz="4360" i="1" spc="-436" dirty="0">
                <a:latin typeface="+mn-lt"/>
                <a:cs typeface="Trebuchet MS"/>
              </a:rPr>
              <a:t>f</a:t>
            </a:r>
            <a:r>
              <a:rPr sz="4360" i="1" spc="-377" dirty="0">
                <a:latin typeface="+mn-lt"/>
                <a:cs typeface="Trebuchet MS"/>
              </a:rPr>
              <a:t> </a:t>
            </a:r>
            <a:r>
              <a:rPr sz="4360" spc="139" dirty="0">
                <a:latin typeface="+mn-lt"/>
                <a:cs typeface="Tahoma"/>
              </a:rPr>
              <a:t>(</a:t>
            </a:r>
            <a:r>
              <a:rPr sz="4360" i="1" spc="139" dirty="0">
                <a:latin typeface="+mn-lt"/>
                <a:cs typeface="Trebuchet MS"/>
              </a:rPr>
              <a:t>W</a:t>
            </a:r>
            <a:r>
              <a:rPr sz="4756" i="1" spc="206" baseline="-10416" dirty="0">
                <a:latin typeface="+mn-lt"/>
                <a:cs typeface="Arial"/>
              </a:rPr>
              <a:t>i</a:t>
            </a:r>
            <a:r>
              <a:rPr sz="4756" i="1" spc="773" baseline="-10416" dirty="0">
                <a:latin typeface="+mn-lt"/>
                <a:cs typeface="Arial"/>
              </a:rPr>
              <a:t> </a:t>
            </a:r>
            <a:r>
              <a:rPr sz="4360" spc="-119" dirty="0">
                <a:latin typeface="+mn-lt"/>
                <a:cs typeface="Lucida Sans Unicode"/>
              </a:rPr>
              <a:t>×</a:t>
            </a:r>
            <a:r>
              <a:rPr sz="4360" spc="-452" dirty="0">
                <a:latin typeface="+mn-lt"/>
                <a:cs typeface="Lucida Sans Unicode"/>
              </a:rPr>
              <a:t> </a:t>
            </a:r>
            <a:r>
              <a:rPr sz="4360" i="1" spc="-59" dirty="0">
                <a:latin typeface="+mn-lt"/>
                <a:cs typeface="Trebuchet MS"/>
              </a:rPr>
              <a:t>z</a:t>
            </a:r>
            <a:r>
              <a:rPr sz="4756" i="1" spc="-87" baseline="-10416" dirty="0">
                <a:latin typeface="+mn-lt"/>
                <a:cs typeface="Arial"/>
              </a:rPr>
              <a:t>i</a:t>
            </a:r>
            <a:r>
              <a:rPr sz="4756" i="1" spc="-860" baseline="-10416" dirty="0">
                <a:latin typeface="+mn-lt"/>
                <a:cs typeface="Arial"/>
              </a:rPr>
              <a:t> </a:t>
            </a:r>
            <a:r>
              <a:rPr sz="4756" baseline="-10416" dirty="0">
                <a:latin typeface="+mn-lt"/>
                <a:cs typeface="Lucida Sans Unicode"/>
              </a:rPr>
              <a:t>−</a:t>
            </a:r>
            <a:r>
              <a:rPr sz="4756" baseline="-10416" dirty="0">
                <a:latin typeface="+mn-lt"/>
                <a:cs typeface="Tahoma"/>
              </a:rPr>
              <a:t>1</a:t>
            </a:r>
            <a:r>
              <a:rPr sz="4756" spc="147" baseline="-10416" dirty="0">
                <a:latin typeface="+mn-lt"/>
                <a:cs typeface="Tahoma"/>
              </a:rPr>
              <a:t> </a:t>
            </a:r>
            <a:r>
              <a:rPr sz="4360" spc="178" dirty="0">
                <a:latin typeface="+mn-lt"/>
                <a:cs typeface="Tahoma"/>
              </a:rPr>
              <a:t>+</a:t>
            </a:r>
            <a:r>
              <a:rPr sz="4360" spc="-436" dirty="0">
                <a:latin typeface="+mn-lt"/>
                <a:cs typeface="Tahoma"/>
              </a:rPr>
              <a:t> </a:t>
            </a:r>
            <a:r>
              <a:rPr sz="4360" i="1" spc="-59" dirty="0">
                <a:latin typeface="+mn-lt"/>
                <a:cs typeface="Trebuchet MS"/>
              </a:rPr>
              <a:t>b</a:t>
            </a:r>
            <a:r>
              <a:rPr sz="4756" i="1" spc="-87" baseline="-10416" dirty="0">
                <a:latin typeface="+mn-lt"/>
                <a:cs typeface="Arial"/>
              </a:rPr>
              <a:t>i</a:t>
            </a:r>
            <a:r>
              <a:rPr sz="4756" i="1" spc="-594" baseline="-10416" dirty="0">
                <a:latin typeface="+mn-lt"/>
                <a:cs typeface="Arial"/>
              </a:rPr>
              <a:t> </a:t>
            </a:r>
            <a:r>
              <a:rPr sz="4360" dirty="0">
                <a:latin typeface="+mn-lt"/>
                <a:cs typeface="Tahoma"/>
              </a:rPr>
              <a:t>)</a:t>
            </a:r>
          </a:p>
          <a:p>
            <a:pPr marL="151002" marR="588907">
              <a:lnSpc>
                <a:spcPct val="102600"/>
              </a:lnSpc>
              <a:spcBef>
                <a:spcPts val="4340"/>
              </a:spcBef>
            </a:pPr>
            <a:r>
              <a:rPr sz="4360" b="1" spc="-396" dirty="0">
                <a:latin typeface="+mn-lt"/>
                <a:cs typeface="Gill Sans MT"/>
              </a:rPr>
              <a:t>Word </a:t>
            </a:r>
            <a:r>
              <a:rPr sz="4360" b="1" spc="-178" dirty="0">
                <a:latin typeface="+mn-lt"/>
                <a:cs typeface="Gill Sans MT"/>
              </a:rPr>
              <a:t>dropout</a:t>
            </a:r>
            <a:r>
              <a:rPr sz="4360" spc="-178" dirty="0">
                <a:latin typeface="+mn-lt"/>
                <a:cs typeface="Tahoma"/>
              </a:rPr>
              <a:t>: drop </a:t>
            </a:r>
            <a:r>
              <a:rPr sz="4360" spc="-277" dirty="0">
                <a:latin typeface="+mn-lt"/>
                <a:cs typeface="Tahoma"/>
              </a:rPr>
              <a:t>word  </a:t>
            </a:r>
            <a:r>
              <a:rPr sz="4360" spc="-139" dirty="0">
                <a:latin typeface="+mn-lt"/>
                <a:cs typeface="Tahoma"/>
              </a:rPr>
              <a:t>tokens’ </a:t>
            </a:r>
            <a:r>
              <a:rPr sz="4360" spc="-159" dirty="0">
                <a:latin typeface="+mn-lt"/>
                <a:cs typeface="Tahoma"/>
              </a:rPr>
              <a:t>entire </a:t>
            </a:r>
            <a:r>
              <a:rPr sz="4360" spc="-277" dirty="0">
                <a:latin typeface="+mn-lt"/>
                <a:cs typeface="Tahoma"/>
              </a:rPr>
              <a:t>word </a:t>
            </a:r>
            <a:r>
              <a:rPr sz="4360" spc="-218" dirty="0">
                <a:latin typeface="+mn-lt"/>
                <a:cs typeface="Tahoma"/>
              </a:rPr>
              <a:t>embeddings  </a:t>
            </a:r>
            <a:r>
              <a:rPr sz="4360" spc="-159" dirty="0">
                <a:latin typeface="+mn-lt"/>
                <a:cs typeface="Tahoma"/>
              </a:rPr>
              <a:t>from the </a:t>
            </a:r>
            <a:r>
              <a:rPr sz="4360" spc="-178" dirty="0">
                <a:latin typeface="+mn-lt"/>
                <a:cs typeface="Tahoma"/>
              </a:rPr>
              <a:t>vector</a:t>
            </a:r>
            <a:r>
              <a:rPr sz="4360" spc="515" dirty="0">
                <a:latin typeface="+mn-lt"/>
                <a:cs typeface="Tahoma"/>
              </a:rPr>
              <a:t> </a:t>
            </a:r>
            <a:r>
              <a:rPr sz="4360" spc="-258" dirty="0">
                <a:latin typeface="+mn-lt"/>
                <a:cs typeface="Tahoma"/>
              </a:rPr>
              <a:t>average</a:t>
            </a:r>
            <a:endParaRPr sz="4360" dirty="0">
              <a:latin typeface="+mn-lt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56055" y="4028162"/>
            <a:ext cx="6728055" cy="4898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6" name="object 6"/>
          <p:cNvSpPr txBox="1"/>
          <p:nvPr/>
        </p:nvSpPr>
        <p:spPr>
          <a:xfrm>
            <a:off x="13052712" y="9748498"/>
            <a:ext cx="6928468" cy="658131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>
              <a:spcBef>
                <a:spcPts val="377"/>
              </a:spcBef>
            </a:pPr>
            <a:r>
              <a:rPr sz="3963" spc="-139" dirty="0">
                <a:solidFill>
                  <a:srgbClr val="3333B2"/>
                </a:solidFill>
                <a:latin typeface="Tahoma"/>
                <a:cs typeface="Tahoma"/>
              </a:rPr>
              <a:t>Figure: </a:t>
            </a:r>
            <a:r>
              <a:rPr sz="3963" spc="-178" dirty="0">
                <a:latin typeface="Tahoma"/>
                <a:cs typeface="Tahoma"/>
              </a:rPr>
              <a:t>Deep </a:t>
            </a:r>
            <a:r>
              <a:rPr sz="3963" spc="-119" dirty="0">
                <a:latin typeface="Tahoma"/>
                <a:cs typeface="Tahoma"/>
              </a:rPr>
              <a:t>Averaging</a:t>
            </a:r>
            <a:r>
              <a:rPr sz="3963" spc="396" dirty="0">
                <a:latin typeface="Tahoma"/>
                <a:cs typeface="Tahoma"/>
              </a:rPr>
              <a:t> </a:t>
            </a:r>
            <a:r>
              <a:rPr sz="3963" spc="-159" dirty="0">
                <a:latin typeface="Tahoma"/>
                <a:cs typeface="Tahoma"/>
              </a:rPr>
              <a:t>Network</a:t>
            </a:r>
            <a:endParaRPr sz="3963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81193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184" y="228879"/>
            <a:ext cx="15609094" cy="1145833"/>
          </a:xfrm>
          <a:prstGeom prst="rect">
            <a:avLst/>
          </a:prstGeom>
        </p:spPr>
        <p:txBody>
          <a:bodyPr vert="horz" wrap="square" lIns="0" tIns="67951" rIns="0" bIns="0" rtlCol="0" anchor="ctr">
            <a:spAutoFit/>
          </a:bodyPr>
          <a:lstStyle/>
          <a:p>
            <a:pPr marL="50334">
              <a:spcBef>
                <a:spcPts val="535"/>
              </a:spcBef>
            </a:pPr>
            <a:r>
              <a:rPr spc="-119" dirty="0"/>
              <a:t>Deep </a:t>
            </a:r>
            <a:r>
              <a:rPr spc="119" dirty="0" err="1"/>
              <a:t>averaging</a:t>
            </a:r>
            <a:r>
              <a:rPr spc="119" dirty="0"/>
              <a:t> </a:t>
            </a:r>
            <a:r>
              <a:rPr spc="-178" dirty="0" err="1" smtClean="0"/>
              <a:t>network</a:t>
            </a:r>
            <a:endParaRPr spc="-178" dirty="0">
              <a:hlinkClick r:id="" action="ppaction://noaction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5558020" y="2403626"/>
            <a:ext cx="13450764" cy="8855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17"/>
          </a:p>
        </p:txBody>
      </p:sp>
      <p:sp>
        <p:nvSpPr>
          <p:cNvPr id="4" name="object 4"/>
          <p:cNvSpPr txBox="1"/>
          <p:nvPr/>
        </p:nvSpPr>
        <p:spPr>
          <a:xfrm>
            <a:off x="5292784" y="11654206"/>
            <a:ext cx="13716000" cy="1267977"/>
          </a:xfrm>
          <a:prstGeom prst="rect">
            <a:avLst/>
          </a:prstGeom>
        </p:spPr>
        <p:txBody>
          <a:bodyPr vert="horz" wrap="square" lIns="0" tIns="47817" rIns="0" bIns="0" rtlCol="0">
            <a:spAutoFit/>
          </a:bodyPr>
          <a:lstStyle/>
          <a:p>
            <a:pPr marL="50334" marR="20134">
              <a:spcBef>
                <a:spcPts val="377"/>
              </a:spcBef>
            </a:pPr>
            <a:r>
              <a:rPr sz="3963" spc="-139" dirty="0">
                <a:solidFill>
                  <a:srgbClr val="3333B2"/>
                </a:solidFill>
                <a:latin typeface="Tahoma"/>
                <a:cs typeface="Tahoma"/>
              </a:rPr>
              <a:t>Figure: </a:t>
            </a:r>
            <a:r>
              <a:rPr sz="3963" spc="-79" dirty="0">
                <a:latin typeface="Tahoma"/>
                <a:cs typeface="Tahoma"/>
              </a:rPr>
              <a:t>Predictions </a:t>
            </a:r>
            <a:r>
              <a:rPr sz="3963" spc="-119" dirty="0">
                <a:latin typeface="Tahoma"/>
                <a:cs typeface="Tahoma"/>
              </a:rPr>
              <a:t>of </a:t>
            </a:r>
            <a:r>
              <a:rPr sz="3963" spc="139" dirty="0">
                <a:latin typeface="Tahoma"/>
                <a:cs typeface="Tahoma"/>
              </a:rPr>
              <a:t>DAN </a:t>
            </a:r>
            <a:r>
              <a:rPr sz="3963" spc="-178" dirty="0">
                <a:latin typeface="Tahoma"/>
                <a:cs typeface="Tahoma"/>
              </a:rPr>
              <a:t>on </a:t>
            </a:r>
            <a:r>
              <a:rPr sz="3963" spc="-159" dirty="0">
                <a:latin typeface="Tahoma"/>
                <a:cs typeface="Tahoma"/>
              </a:rPr>
              <a:t>real </a:t>
            </a:r>
            <a:r>
              <a:rPr sz="3963" spc="-59" dirty="0">
                <a:latin typeface="Tahoma"/>
                <a:cs typeface="Tahoma"/>
              </a:rPr>
              <a:t>(top) </a:t>
            </a:r>
            <a:r>
              <a:rPr sz="3963" spc="-178" dirty="0">
                <a:latin typeface="Tahoma"/>
                <a:cs typeface="Tahoma"/>
              </a:rPr>
              <a:t>and </a:t>
            </a:r>
            <a:r>
              <a:rPr sz="3963" spc="-119" dirty="0">
                <a:latin typeface="Tahoma"/>
                <a:cs typeface="Tahoma"/>
              </a:rPr>
              <a:t>synthetic </a:t>
            </a:r>
            <a:r>
              <a:rPr sz="3963" spc="-59" dirty="0">
                <a:latin typeface="Tahoma"/>
                <a:cs typeface="Tahoma"/>
              </a:rPr>
              <a:t>(bottom)  </a:t>
            </a:r>
            <a:r>
              <a:rPr sz="3963" spc="-218" dirty="0">
                <a:latin typeface="Tahoma"/>
                <a:cs typeface="Tahoma"/>
              </a:rPr>
              <a:t>sentences </a:t>
            </a:r>
            <a:r>
              <a:rPr sz="3963" spc="-40" dirty="0">
                <a:latin typeface="Tahoma"/>
                <a:cs typeface="Tahoma"/>
              </a:rPr>
              <a:t>that </a:t>
            </a:r>
            <a:r>
              <a:rPr sz="3963" spc="-99" dirty="0">
                <a:latin typeface="Tahoma"/>
                <a:cs typeface="Tahoma"/>
              </a:rPr>
              <a:t>contain </a:t>
            </a:r>
            <a:r>
              <a:rPr sz="3963" spc="-159" dirty="0">
                <a:latin typeface="Tahoma"/>
                <a:cs typeface="Tahoma"/>
              </a:rPr>
              <a:t>negations </a:t>
            </a:r>
            <a:r>
              <a:rPr sz="3963" spc="-178" dirty="0">
                <a:latin typeface="Tahoma"/>
                <a:cs typeface="Tahoma"/>
              </a:rPr>
              <a:t>and </a:t>
            </a:r>
            <a:r>
              <a:rPr sz="3963" spc="-119" dirty="0">
                <a:latin typeface="Tahoma"/>
                <a:cs typeface="Tahoma"/>
              </a:rPr>
              <a:t>contrastive</a:t>
            </a:r>
            <a:r>
              <a:rPr sz="3963" spc="-20" dirty="0">
                <a:latin typeface="Tahoma"/>
                <a:cs typeface="Tahoma"/>
              </a:rPr>
              <a:t> </a:t>
            </a:r>
            <a:r>
              <a:rPr sz="3963" spc="-119" dirty="0">
                <a:latin typeface="Tahoma"/>
                <a:cs typeface="Tahoma"/>
              </a:rPr>
              <a:t>conjunctions</a:t>
            </a:r>
            <a:endParaRPr sz="3963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8673714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867" rIns="0" bIns="0" rtlCol="0" anchor="ctr">
            <a:spAutoFit/>
          </a:bodyPr>
          <a:lstStyle/>
          <a:p>
            <a:pPr marL="33867">
              <a:spcBef>
                <a:spcPts val="267"/>
              </a:spcBef>
            </a:pPr>
            <a:r>
              <a:rPr dirty="0"/>
              <a:t>CNN for</a:t>
            </a:r>
            <a:r>
              <a:rPr spc="-200" dirty="0"/>
              <a:t> </a:t>
            </a:r>
            <a:r>
              <a:rPr spc="-13" dirty="0"/>
              <a:t>texts</a:t>
            </a:r>
          </a:p>
        </p:txBody>
      </p:sp>
      <p:sp>
        <p:nvSpPr>
          <p:cNvPr id="74" name="Текст 7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3" name="object 3"/>
          <p:cNvGrpSpPr/>
          <p:nvPr/>
        </p:nvGrpSpPr>
        <p:grpSpPr>
          <a:xfrm>
            <a:off x="4315968" y="8401864"/>
            <a:ext cx="19337867" cy="4822613"/>
            <a:chOff x="1618488" y="3150699"/>
            <a:chExt cx="7251700" cy="1808480"/>
          </a:xfrm>
        </p:grpSpPr>
        <p:sp>
          <p:nvSpPr>
            <p:cNvPr id="4" name="object 4"/>
            <p:cNvSpPr/>
            <p:nvPr/>
          </p:nvSpPr>
          <p:spPr>
            <a:xfrm>
              <a:off x="1618488" y="3758183"/>
              <a:ext cx="7251192" cy="12009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5" name="object 5"/>
            <p:cNvSpPr/>
            <p:nvPr/>
          </p:nvSpPr>
          <p:spPr>
            <a:xfrm>
              <a:off x="3117837" y="3540150"/>
              <a:ext cx="76200" cy="219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6" name="object 6"/>
            <p:cNvSpPr/>
            <p:nvPr/>
          </p:nvSpPr>
          <p:spPr>
            <a:xfrm>
              <a:off x="2220512" y="3540150"/>
              <a:ext cx="76200" cy="219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7" name="object 7"/>
            <p:cNvSpPr/>
            <p:nvPr/>
          </p:nvSpPr>
          <p:spPr>
            <a:xfrm>
              <a:off x="3993861" y="3540150"/>
              <a:ext cx="76200" cy="219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8" name="object 8"/>
            <p:cNvSpPr/>
            <p:nvPr/>
          </p:nvSpPr>
          <p:spPr>
            <a:xfrm>
              <a:off x="4862812" y="3540150"/>
              <a:ext cx="76200" cy="219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9" name="object 9"/>
            <p:cNvSpPr/>
            <p:nvPr/>
          </p:nvSpPr>
          <p:spPr>
            <a:xfrm>
              <a:off x="5632437" y="3540150"/>
              <a:ext cx="76200" cy="219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5562" y="3540150"/>
              <a:ext cx="76200" cy="219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1" name="object 11"/>
            <p:cNvSpPr/>
            <p:nvPr/>
          </p:nvSpPr>
          <p:spPr>
            <a:xfrm>
              <a:off x="7306462" y="3540150"/>
              <a:ext cx="76200" cy="219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2" name="object 12"/>
            <p:cNvSpPr/>
            <p:nvPr/>
          </p:nvSpPr>
          <p:spPr>
            <a:xfrm>
              <a:off x="8189611" y="3540150"/>
              <a:ext cx="76200" cy="219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067063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49" y="0"/>
                  </a:moveTo>
                  <a:lnTo>
                    <a:pt x="147628" y="5059"/>
                  </a:lnTo>
                  <a:lnTo>
                    <a:pt x="107310" y="19469"/>
                  </a:lnTo>
                  <a:lnTo>
                    <a:pt x="71744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4" y="341018"/>
                  </a:lnTo>
                  <a:lnTo>
                    <a:pt x="107310" y="363631"/>
                  </a:lnTo>
                  <a:lnTo>
                    <a:pt x="147628" y="378041"/>
                  </a:lnTo>
                  <a:lnTo>
                    <a:pt x="191549" y="383100"/>
                  </a:lnTo>
                  <a:lnTo>
                    <a:pt x="235469" y="378041"/>
                  </a:lnTo>
                  <a:lnTo>
                    <a:pt x="275788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9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69" y="5059"/>
                  </a:lnTo>
                  <a:lnTo>
                    <a:pt x="191549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67063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71709" y="8262411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v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888101" y="8401864"/>
            <a:ext cx="1056640" cy="1056640"/>
            <a:chOff x="2958038" y="3150699"/>
            <a:chExt cx="396240" cy="396240"/>
          </a:xfrm>
        </p:grpSpPr>
        <p:sp>
          <p:nvSpPr>
            <p:cNvPr id="17" name="object 17"/>
            <p:cNvSpPr/>
            <p:nvPr/>
          </p:nvSpPr>
          <p:spPr>
            <a:xfrm>
              <a:off x="2964388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49" y="0"/>
                  </a:moveTo>
                  <a:lnTo>
                    <a:pt x="147628" y="5059"/>
                  </a:lnTo>
                  <a:lnTo>
                    <a:pt x="107310" y="19469"/>
                  </a:lnTo>
                  <a:lnTo>
                    <a:pt x="71744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4" y="341018"/>
                  </a:lnTo>
                  <a:lnTo>
                    <a:pt x="107310" y="363631"/>
                  </a:lnTo>
                  <a:lnTo>
                    <a:pt x="147628" y="378041"/>
                  </a:lnTo>
                  <a:lnTo>
                    <a:pt x="191549" y="383100"/>
                  </a:lnTo>
                  <a:lnTo>
                    <a:pt x="235469" y="378041"/>
                  </a:lnTo>
                  <a:lnTo>
                    <a:pt x="275788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9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69" y="5059"/>
                  </a:lnTo>
                  <a:lnTo>
                    <a:pt x="191549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64388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64576" y="8327137"/>
            <a:ext cx="304800" cy="1221639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v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1907"/>
              </a:spcBef>
            </a:pP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224165" y="8401864"/>
            <a:ext cx="1056640" cy="1056640"/>
            <a:chOff x="3834062" y="3150699"/>
            <a:chExt cx="396240" cy="396240"/>
          </a:xfrm>
        </p:grpSpPr>
        <p:sp>
          <p:nvSpPr>
            <p:cNvPr id="21" name="object 21"/>
            <p:cNvSpPr/>
            <p:nvPr/>
          </p:nvSpPr>
          <p:spPr>
            <a:xfrm>
              <a:off x="3840412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50" y="0"/>
                  </a:moveTo>
                  <a:lnTo>
                    <a:pt x="147629" y="5059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9" y="147629"/>
                  </a:lnTo>
                  <a:lnTo>
                    <a:pt x="0" y="191550"/>
                  </a:lnTo>
                  <a:lnTo>
                    <a:pt x="5059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1"/>
                  </a:lnTo>
                  <a:lnTo>
                    <a:pt x="147629" y="378041"/>
                  </a:lnTo>
                  <a:lnTo>
                    <a:pt x="191550" y="383100"/>
                  </a:lnTo>
                  <a:lnTo>
                    <a:pt x="235470" y="378041"/>
                  </a:lnTo>
                  <a:lnTo>
                    <a:pt x="275789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1" y="275789"/>
                  </a:lnTo>
                  <a:lnTo>
                    <a:pt x="378041" y="235470"/>
                  </a:lnTo>
                  <a:lnTo>
                    <a:pt x="383100" y="191550"/>
                  </a:lnTo>
                  <a:lnTo>
                    <a:pt x="378041" y="147629"/>
                  </a:lnTo>
                  <a:lnTo>
                    <a:pt x="363631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9" y="19469"/>
                  </a:lnTo>
                  <a:lnTo>
                    <a:pt x="235470" y="5059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3840412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600645" y="8327137"/>
            <a:ext cx="304800" cy="1221639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v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1907"/>
              </a:spcBef>
            </a:pPr>
            <a:r>
              <a:rPr sz="240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531899" y="8401864"/>
            <a:ext cx="1056640" cy="1056640"/>
            <a:chOff x="4699462" y="3150699"/>
            <a:chExt cx="396240" cy="396240"/>
          </a:xfrm>
        </p:grpSpPr>
        <p:sp>
          <p:nvSpPr>
            <p:cNvPr id="25" name="object 25"/>
            <p:cNvSpPr/>
            <p:nvPr/>
          </p:nvSpPr>
          <p:spPr>
            <a:xfrm>
              <a:off x="4705812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50" y="0"/>
                  </a:moveTo>
                  <a:lnTo>
                    <a:pt x="147629" y="5059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9" y="147629"/>
                  </a:lnTo>
                  <a:lnTo>
                    <a:pt x="0" y="191550"/>
                  </a:lnTo>
                  <a:lnTo>
                    <a:pt x="5059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1"/>
                  </a:lnTo>
                  <a:lnTo>
                    <a:pt x="147629" y="378041"/>
                  </a:lnTo>
                  <a:lnTo>
                    <a:pt x="191550" y="383100"/>
                  </a:lnTo>
                  <a:lnTo>
                    <a:pt x="235470" y="378041"/>
                  </a:lnTo>
                  <a:lnTo>
                    <a:pt x="275789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1" y="275789"/>
                  </a:lnTo>
                  <a:lnTo>
                    <a:pt x="378041" y="235470"/>
                  </a:lnTo>
                  <a:lnTo>
                    <a:pt x="383100" y="191550"/>
                  </a:lnTo>
                  <a:lnTo>
                    <a:pt x="378041" y="147629"/>
                  </a:lnTo>
                  <a:lnTo>
                    <a:pt x="363631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9" y="19469"/>
                  </a:lnTo>
                  <a:lnTo>
                    <a:pt x="235470" y="5059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6" name="object 26"/>
            <p:cNvSpPr/>
            <p:nvPr/>
          </p:nvSpPr>
          <p:spPr>
            <a:xfrm>
              <a:off x="4705812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908376" y="8327137"/>
            <a:ext cx="304800" cy="1221639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v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1907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593701" y="8401864"/>
            <a:ext cx="1056640" cy="1056640"/>
            <a:chOff x="5472638" y="3150699"/>
            <a:chExt cx="396240" cy="396240"/>
          </a:xfrm>
        </p:grpSpPr>
        <p:sp>
          <p:nvSpPr>
            <p:cNvPr id="29" name="object 29"/>
            <p:cNvSpPr/>
            <p:nvPr/>
          </p:nvSpPr>
          <p:spPr>
            <a:xfrm>
              <a:off x="5478988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49" y="0"/>
                  </a:moveTo>
                  <a:lnTo>
                    <a:pt x="147628" y="5059"/>
                  </a:lnTo>
                  <a:lnTo>
                    <a:pt x="107310" y="19469"/>
                  </a:lnTo>
                  <a:lnTo>
                    <a:pt x="71744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4" y="341018"/>
                  </a:lnTo>
                  <a:lnTo>
                    <a:pt x="107310" y="363631"/>
                  </a:lnTo>
                  <a:lnTo>
                    <a:pt x="147628" y="378041"/>
                  </a:lnTo>
                  <a:lnTo>
                    <a:pt x="191549" y="383100"/>
                  </a:lnTo>
                  <a:lnTo>
                    <a:pt x="235469" y="378041"/>
                  </a:lnTo>
                  <a:lnTo>
                    <a:pt x="275788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9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69" y="5059"/>
                  </a:lnTo>
                  <a:lnTo>
                    <a:pt x="191549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0" name="object 30"/>
            <p:cNvSpPr/>
            <p:nvPr/>
          </p:nvSpPr>
          <p:spPr>
            <a:xfrm>
              <a:off x="5478988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4970176" y="8327137"/>
            <a:ext cx="304800" cy="1221639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v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1907"/>
              </a:spcBef>
            </a:pPr>
            <a:r>
              <a:rPr sz="240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948701" y="8401864"/>
            <a:ext cx="1056640" cy="1056640"/>
            <a:chOff x="6355763" y="3150699"/>
            <a:chExt cx="396240" cy="396240"/>
          </a:xfrm>
        </p:grpSpPr>
        <p:sp>
          <p:nvSpPr>
            <p:cNvPr id="33" name="object 33"/>
            <p:cNvSpPr/>
            <p:nvPr/>
          </p:nvSpPr>
          <p:spPr>
            <a:xfrm>
              <a:off x="6362113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191549" y="0"/>
                  </a:moveTo>
                  <a:lnTo>
                    <a:pt x="147628" y="5059"/>
                  </a:lnTo>
                  <a:lnTo>
                    <a:pt x="107310" y="19469"/>
                  </a:lnTo>
                  <a:lnTo>
                    <a:pt x="71744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4" y="341018"/>
                  </a:lnTo>
                  <a:lnTo>
                    <a:pt x="107310" y="363631"/>
                  </a:lnTo>
                  <a:lnTo>
                    <a:pt x="147628" y="378041"/>
                  </a:lnTo>
                  <a:lnTo>
                    <a:pt x="191549" y="383100"/>
                  </a:lnTo>
                  <a:lnTo>
                    <a:pt x="235469" y="378041"/>
                  </a:lnTo>
                  <a:lnTo>
                    <a:pt x="275788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9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69" y="5059"/>
                  </a:lnTo>
                  <a:lnTo>
                    <a:pt x="191549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4" name="object 34"/>
            <p:cNvSpPr/>
            <p:nvPr/>
          </p:nvSpPr>
          <p:spPr>
            <a:xfrm>
              <a:off x="6362113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7325176" y="8327137"/>
            <a:ext cx="304800" cy="1221639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v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1907"/>
              </a:spcBef>
            </a:pPr>
            <a:r>
              <a:rPr sz="2400" dirty="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057768" y="8401864"/>
            <a:ext cx="1056640" cy="1056640"/>
            <a:chOff x="7146663" y="3150699"/>
            <a:chExt cx="396240" cy="396240"/>
          </a:xfrm>
        </p:grpSpPr>
        <p:sp>
          <p:nvSpPr>
            <p:cNvPr id="37" name="object 37"/>
            <p:cNvSpPr/>
            <p:nvPr/>
          </p:nvSpPr>
          <p:spPr>
            <a:xfrm>
              <a:off x="7153013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191549" y="0"/>
                  </a:moveTo>
                  <a:lnTo>
                    <a:pt x="147628" y="5059"/>
                  </a:lnTo>
                  <a:lnTo>
                    <a:pt x="107310" y="19469"/>
                  </a:lnTo>
                  <a:lnTo>
                    <a:pt x="71744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4" y="341018"/>
                  </a:lnTo>
                  <a:lnTo>
                    <a:pt x="107310" y="363631"/>
                  </a:lnTo>
                  <a:lnTo>
                    <a:pt x="147628" y="378041"/>
                  </a:lnTo>
                  <a:lnTo>
                    <a:pt x="191549" y="383100"/>
                  </a:lnTo>
                  <a:lnTo>
                    <a:pt x="235469" y="378041"/>
                  </a:lnTo>
                  <a:lnTo>
                    <a:pt x="275788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9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69" y="5059"/>
                  </a:lnTo>
                  <a:lnTo>
                    <a:pt x="191549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8" name="object 38"/>
            <p:cNvSpPr/>
            <p:nvPr/>
          </p:nvSpPr>
          <p:spPr>
            <a:xfrm>
              <a:off x="7153013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9434243" y="8327137"/>
            <a:ext cx="304800" cy="1221639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v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1907"/>
              </a:spcBef>
            </a:pPr>
            <a:r>
              <a:rPr sz="240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1412832" y="8401864"/>
            <a:ext cx="1056640" cy="1056640"/>
            <a:chOff x="8029812" y="3150699"/>
            <a:chExt cx="396240" cy="396240"/>
          </a:xfrm>
        </p:grpSpPr>
        <p:sp>
          <p:nvSpPr>
            <p:cNvPr id="41" name="object 41"/>
            <p:cNvSpPr/>
            <p:nvPr/>
          </p:nvSpPr>
          <p:spPr>
            <a:xfrm>
              <a:off x="8036162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191550" y="0"/>
                  </a:moveTo>
                  <a:lnTo>
                    <a:pt x="147629" y="5059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9" y="147629"/>
                  </a:lnTo>
                  <a:lnTo>
                    <a:pt x="0" y="191550"/>
                  </a:lnTo>
                  <a:lnTo>
                    <a:pt x="5059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1"/>
                  </a:lnTo>
                  <a:lnTo>
                    <a:pt x="147629" y="378041"/>
                  </a:lnTo>
                  <a:lnTo>
                    <a:pt x="191550" y="383100"/>
                  </a:lnTo>
                  <a:lnTo>
                    <a:pt x="235470" y="378041"/>
                  </a:lnTo>
                  <a:lnTo>
                    <a:pt x="275789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1" y="275789"/>
                  </a:lnTo>
                  <a:lnTo>
                    <a:pt x="378041" y="235470"/>
                  </a:lnTo>
                  <a:lnTo>
                    <a:pt x="383100" y="191550"/>
                  </a:lnTo>
                  <a:lnTo>
                    <a:pt x="378041" y="147629"/>
                  </a:lnTo>
                  <a:lnTo>
                    <a:pt x="363631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9" y="19469"/>
                  </a:lnTo>
                  <a:lnTo>
                    <a:pt x="235470" y="5059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42" name="object 42"/>
            <p:cNvSpPr/>
            <p:nvPr/>
          </p:nvSpPr>
          <p:spPr>
            <a:xfrm>
              <a:off x="8036162" y="31570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1789309" y="8327137"/>
            <a:ext cx="304800" cy="1221639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v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1907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255401" y="5826864"/>
            <a:ext cx="5393267" cy="883939"/>
          </a:xfrm>
          <a:prstGeom prst="rect">
            <a:avLst/>
          </a:prstGeom>
          <a:solidFill>
            <a:srgbClr val="FFE599"/>
          </a:solidFill>
          <a:ln w="12700">
            <a:solidFill>
              <a:srgbClr val="000000"/>
            </a:solidFill>
          </a:ln>
        </p:spPr>
        <p:txBody>
          <a:bodyPr vert="horz" wrap="square" lIns="0" tIns="306493" rIns="0" bIns="0" rtlCol="0">
            <a:spAutoFit/>
          </a:bodyPr>
          <a:lstStyle/>
          <a:p>
            <a:pPr marL="242150">
              <a:spcBef>
                <a:spcPts val="2413"/>
              </a:spcBef>
            </a:pPr>
            <a:r>
              <a:rPr sz="3733" spc="-13" dirty="0">
                <a:latin typeface="Arial"/>
                <a:cs typeface="Arial"/>
              </a:rPr>
              <a:t>Max over time</a:t>
            </a:r>
            <a:r>
              <a:rPr sz="3733" spc="-107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pooling</a:t>
            </a:r>
            <a:endParaRPr sz="3733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006032" y="6986664"/>
            <a:ext cx="15951200" cy="1449493"/>
            <a:chOff x="2252262" y="2619999"/>
            <a:chExt cx="5981700" cy="543560"/>
          </a:xfrm>
        </p:grpSpPr>
        <p:sp>
          <p:nvSpPr>
            <p:cNvPr id="46" name="object 46"/>
            <p:cNvSpPr/>
            <p:nvPr/>
          </p:nvSpPr>
          <p:spPr>
            <a:xfrm>
              <a:off x="4897362" y="2626349"/>
              <a:ext cx="334645" cy="530860"/>
            </a:xfrm>
            <a:custGeom>
              <a:avLst/>
              <a:gdLst/>
              <a:ahLst/>
              <a:cxnLst/>
              <a:rect l="l" t="t" r="r" b="b"/>
              <a:pathLst>
                <a:path w="334645" h="530860">
                  <a:moveTo>
                    <a:pt x="0" y="530700"/>
                  </a:moveTo>
                  <a:lnTo>
                    <a:pt x="3345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47" name="object 47"/>
            <p:cNvSpPr/>
            <p:nvPr/>
          </p:nvSpPr>
          <p:spPr>
            <a:xfrm>
              <a:off x="4031963" y="2626349"/>
              <a:ext cx="1200150" cy="530860"/>
            </a:xfrm>
            <a:custGeom>
              <a:avLst/>
              <a:gdLst/>
              <a:ahLst/>
              <a:cxnLst/>
              <a:rect l="l" t="t" r="r" b="b"/>
              <a:pathLst>
                <a:path w="1200150" h="530860">
                  <a:moveTo>
                    <a:pt x="0" y="530700"/>
                  </a:moveTo>
                  <a:lnTo>
                    <a:pt x="1199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48" name="object 48"/>
            <p:cNvSpPr/>
            <p:nvPr/>
          </p:nvSpPr>
          <p:spPr>
            <a:xfrm>
              <a:off x="3155937" y="2626349"/>
              <a:ext cx="2075814" cy="530860"/>
            </a:xfrm>
            <a:custGeom>
              <a:avLst/>
              <a:gdLst/>
              <a:ahLst/>
              <a:cxnLst/>
              <a:rect l="l" t="t" r="r" b="b"/>
              <a:pathLst>
                <a:path w="2075814" h="530860">
                  <a:moveTo>
                    <a:pt x="0" y="530700"/>
                  </a:moveTo>
                  <a:lnTo>
                    <a:pt x="20757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49" name="object 49"/>
            <p:cNvSpPr/>
            <p:nvPr/>
          </p:nvSpPr>
          <p:spPr>
            <a:xfrm>
              <a:off x="2258612" y="2626349"/>
              <a:ext cx="2973705" cy="530860"/>
            </a:xfrm>
            <a:custGeom>
              <a:avLst/>
              <a:gdLst/>
              <a:ahLst/>
              <a:cxnLst/>
              <a:rect l="l" t="t" r="r" b="b"/>
              <a:pathLst>
                <a:path w="2973704" h="530860">
                  <a:moveTo>
                    <a:pt x="0" y="530700"/>
                  </a:moveTo>
                  <a:lnTo>
                    <a:pt x="29733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50" name="object 50"/>
            <p:cNvSpPr/>
            <p:nvPr/>
          </p:nvSpPr>
          <p:spPr>
            <a:xfrm>
              <a:off x="5231637" y="2626349"/>
              <a:ext cx="439420" cy="530860"/>
            </a:xfrm>
            <a:custGeom>
              <a:avLst/>
              <a:gdLst/>
              <a:ahLst/>
              <a:cxnLst/>
              <a:rect l="l" t="t" r="r" b="b"/>
              <a:pathLst>
                <a:path w="439420" h="530860">
                  <a:moveTo>
                    <a:pt x="438900" y="5307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51" name="object 51"/>
            <p:cNvSpPr/>
            <p:nvPr/>
          </p:nvSpPr>
          <p:spPr>
            <a:xfrm>
              <a:off x="5231775" y="2626375"/>
              <a:ext cx="2995930" cy="530860"/>
            </a:xfrm>
            <a:custGeom>
              <a:avLst/>
              <a:gdLst/>
              <a:ahLst/>
              <a:cxnLst/>
              <a:rect l="l" t="t" r="r" b="b"/>
              <a:pathLst>
                <a:path w="2995929" h="530860">
                  <a:moveTo>
                    <a:pt x="0" y="0"/>
                  </a:moveTo>
                  <a:lnTo>
                    <a:pt x="1321800" y="530700"/>
                  </a:lnTo>
                </a:path>
                <a:path w="2995929" h="530860">
                  <a:moveTo>
                    <a:pt x="0" y="0"/>
                  </a:moveTo>
                  <a:lnTo>
                    <a:pt x="2112900" y="530700"/>
                  </a:lnTo>
                </a:path>
                <a:path w="2995929" h="530860">
                  <a:moveTo>
                    <a:pt x="0" y="0"/>
                  </a:moveTo>
                  <a:lnTo>
                    <a:pt x="2995800" y="5307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3423632" y="4331000"/>
            <a:ext cx="1056640" cy="1496907"/>
            <a:chOff x="5033862" y="1624125"/>
            <a:chExt cx="396240" cy="561340"/>
          </a:xfrm>
        </p:grpSpPr>
        <p:sp>
          <p:nvSpPr>
            <p:cNvPr id="53" name="object 53"/>
            <p:cNvSpPr/>
            <p:nvPr/>
          </p:nvSpPr>
          <p:spPr>
            <a:xfrm>
              <a:off x="5040212" y="1630475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50" y="0"/>
                  </a:moveTo>
                  <a:lnTo>
                    <a:pt x="147629" y="5058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4"/>
                  </a:lnTo>
                  <a:lnTo>
                    <a:pt x="19469" y="107310"/>
                  </a:lnTo>
                  <a:lnTo>
                    <a:pt x="5059" y="147628"/>
                  </a:lnTo>
                  <a:lnTo>
                    <a:pt x="0" y="191549"/>
                  </a:lnTo>
                  <a:lnTo>
                    <a:pt x="5059" y="235469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0"/>
                  </a:lnTo>
                  <a:lnTo>
                    <a:pt x="147629" y="378040"/>
                  </a:lnTo>
                  <a:lnTo>
                    <a:pt x="191550" y="383099"/>
                  </a:lnTo>
                  <a:lnTo>
                    <a:pt x="235471" y="378040"/>
                  </a:lnTo>
                  <a:lnTo>
                    <a:pt x="275789" y="363630"/>
                  </a:lnTo>
                  <a:lnTo>
                    <a:pt x="311355" y="341018"/>
                  </a:lnTo>
                  <a:lnTo>
                    <a:pt x="341019" y="311354"/>
                  </a:lnTo>
                  <a:lnTo>
                    <a:pt x="363631" y="275788"/>
                  </a:lnTo>
                  <a:lnTo>
                    <a:pt x="378041" y="235469"/>
                  </a:lnTo>
                  <a:lnTo>
                    <a:pt x="383100" y="191549"/>
                  </a:lnTo>
                  <a:lnTo>
                    <a:pt x="378041" y="147628"/>
                  </a:lnTo>
                  <a:lnTo>
                    <a:pt x="363631" y="107310"/>
                  </a:lnTo>
                  <a:lnTo>
                    <a:pt x="341019" y="71744"/>
                  </a:lnTo>
                  <a:lnTo>
                    <a:pt x="311355" y="42081"/>
                  </a:lnTo>
                  <a:lnTo>
                    <a:pt x="275789" y="19469"/>
                  </a:lnTo>
                  <a:lnTo>
                    <a:pt x="235471" y="5058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54" name="object 54"/>
            <p:cNvSpPr/>
            <p:nvPr/>
          </p:nvSpPr>
          <p:spPr>
            <a:xfrm>
              <a:off x="5040212" y="1630475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55" name="object 55"/>
            <p:cNvSpPr/>
            <p:nvPr/>
          </p:nvSpPr>
          <p:spPr>
            <a:xfrm>
              <a:off x="5193673" y="2013474"/>
              <a:ext cx="76200" cy="1716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91604" y="10089556"/>
            <a:ext cx="3381587" cy="3078557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416565" marR="13547" indent="-384391">
              <a:spcBef>
                <a:spcPts val="267"/>
              </a:spcBef>
            </a:pPr>
            <a:r>
              <a:rPr sz="4000" dirty="0">
                <a:latin typeface="Arial"/>
                <a:cs typeface="Arial"/>
              </a:rPr>
              <a:t>1d-convolu</a:t>
            </a:r>
            <a:r>
              <a:rPr sz="4000" spc="-13" dirty="0">
                <a:latin typeface="Arial"/>
                <a:cs typeface="Arial"/>
              </a:rPr>
              <a:t>t</a:t>
            </a:r>
            <a:r>
              <a:rPr sz="4000" dirty="0">
                <a:latin typeface="Arial"/>
                <a:cs typeface="Arial"/>
              </a:rPr>
              <a:t>ion  32x(100x2)</a:t>
            </a:r>
          </a:p>
          <a:p>
            <a:pPr>
              <a:lnSpc>
                <a:spcPct val="100000"/>
              </a:lnSpc>
            </a:pPr>
            <a:endParaRPr sz="4533" dirty="0">
              <a:latin typeface="Arial"/>
              <a:cs typeface="Arial"/>
            </a:endParaRPr>
          </a:p>
          <a:p>
            <a:pPr marL="784023">
              <a:spcBef>
                <a:spcPts val="3867"/>
              </a:spcBef>
            </a:pPr>
            <a:r>
              <a:rPr sz="4000" spc="-13" dirty="0">
                <a:latin typeface="Arial"/>
                <a:cs typeface="Arial"/>
              </a:rPr>
              <a:t>(100,9)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2092221" y="3205723"/>
            <a:ext cx="3718560" cy="650605"/>
          </a:xfrm>
          <a:prstGeom prst="rect">
            <a:avLst/>
          </a:prstGeom>
          <a:solidFill>
            <a:srgbClr val="FFE599"/>
          </a:solidFill>
        </p:spPr>
        <p:txBody>
          <a:bodyPr vert="horz" wrap="square" lIns="0" tIns="98213" rIns="0" bIns="0" rtlCol="0">
            <a:spAutoFit/>
          </a:bodyPr>
          <a:lstStyle/>
          <a:p>
            <a:pPr marL="1095600">
              <a:lnSpc>
                <a:spcPts val="4347"/>
              </a:lnSpc>
              <a:spcBef>
                <a:spcPts val="773"/>
              </a:spcBef>
            </a:pPr>
            <a:r>
              <a:rPr sz="4000" b="1" spc="-13" dirty="0">
                <a:latin typeface="Arial"/>
                <a:cs typeface="Arial"/>
              </a:rPr>
              <a:t>Linear</a:t>
            </a:r>
            <a:endParaRPr sz="4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849765" y="3855933"/>
            <a:ext cx="203200" cy="49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59" name="object 59"/>
          <p:cNvSpPr txBox="1"/>
          <p:nvPr/>
        </p:nvSpPr>
        <p:spPr>
          <a:xfrm>
            <a:off x="13347059" y="2132244"/>
            <a:ext cx="102954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P</a:t>
            </a:r>
            <a:r>
              <a:rPr sz="4000" b="1" dirty="0">
                <a:latin typeface="Arial"/>
                <a:cs typeface="Arial"/>
              </a:rPr>
              <a:t>(y)</a:t>
            </a:r>
            <a:endParaRPr sz="40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3849797" y="2713932"/>
            <a:ext cx="203200" cy="457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61" name="object 61"/>
          <p:cNvSpPr txBox="1"/>
          <p:nvPr/>
        </p:nvSpPr>
        <p:spPr>
          <a:xfrm>
            <a:off x="4853061" y="13064407"/>
            <a:ext cx="96858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The</a:t>
            </a:r>
            <a:endParaRPr sz="4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90536" y="13064407"/>
            <a:ext cx="139192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qui</a:t>
            </a:r>
            <a:r>
              <a:rPr sz="4000" b="1" dirty="0">
                <a:latin typeface="Arial"/>
                <a:cs typeface="Arial"/>
              </a:rPr>
              <a:t>ck</a:t>
            </a:r>
            <a:endParaRPr sz="4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297675" y="13064407"/>
            <a:ext cx="158834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b</a:t>
            </a:r>
            <a:r>
              <a:rPr sz="4000" b="1" dirty="0">
                <a:latin typeface="Arial"/>
                <a:cs typeface="Arial"/>
              </a:rPr>
              <a:t>r</a:t>
            </a:r>
            <a:r>
              <a:rPr sz="4000" b="1" spc="-13" dirty="0">
                <a:latin typeface="Arial"/>
                <a:cs typeface="Arial"/>
              </a:rPr>
              <a:t>own</a:t>
            </a:r>
            <a:endParaRPr sz="40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973139" y="13064407"/>
            <a:ext cx="320040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  <a:tabLst>
                <a:tab pos="1673034" algn="l"/>
              </a:tabLst>
            </a:pPr>
            <a:r>
              <a:rPr sz="4000" b="1" dirty="0">
                <a:latin typeface="Arial"/>
                <a:cs typeface="Arial"/>
              </a:rPr>
              <a:t>f</a:t>
            </a: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x	</a:t>
            </a:r>
            <a:r>
              <a:rPr sz="4000" b="1" spc="-13" dirty="0">
                <a:latin typeface="Arial"/>
                <a:cs typeface="Arial"/>
              </a:rPr>
              <a:t>ju</a:t>
            </a:r>
            <a:r>
              <a:rPr sz="4000" b="1" dirty="0">
                <a:latin typeface="Arial"/>
                <a:cs typeface="Arial"/>
              </a:rPr>
              <a:t>m</a:t>
            </a:r>
            <a:r>
              <a:rPr sz="4000" b="1" spc="-13" dirty="0">
                <a:latin typeface="Arial"/>
                <a:cs typeface="Arial"/>
              </a:rPr>
              <a:t>ps</a:t>
            </a:r>
            <a:endParaRPr sz="40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822100" y="13064407"/>
            <a:ext cx="114300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ver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8034443" y="13064407"/>
            <a:ext cx="829733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dirty="0">
                <a:latin typeface="Arial"/>
                <a:cs typeface="Arial"/>
              </a:rPr>
              <a:t>t</a:t>
            </a:r>
            <a:r>
              <a:rPr sz="4000" b="1" spc="-13" dirty="0">
                <a:latin typeface="Arial"/>
                <a:cs typeface="Arial"/>
              </a:rPr>
              <a:t>h</a:t>
            </a:r>
            <a:r>
              <a:rPr sz="4000" b="1" dirty="0"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0181328" y="13064407"/>
            <a:ext cx="9956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dog</a:t>
            </a:r>
            <a:endParaRPr sz="40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2677616" y="13129428"/>
            <a:ext cx="209973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dirty="0">
                <a:latin typeface="Arial"/>
                <a:cs typeface="Arial"/>
              </a:rPr>
              <a:t>.</a:t>
            </a:r>
            <a:endParaRPr sz="4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3800111" y="4505620"/>
            <a:ext cx="25958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  <a:tabLst>
                <a:tab pos="1231069" algn="l"/>
              </a:tabLst>
            </a:pPr>
            <a:r>
              <a:rPr sz="3733" dirty="0">
                <a:solidFill>
                  <a:schemeClr val="tx1"/>
                </a:solidFill>
                <a:latin typeface="Arial"/>
                <a:cs typeface="Arial"/>
              </a:rPr>
              <a:t>z	</a:t>
            </a:r>
            <a:r>
              <a:rPr sz="4000" spc="-13" dirty="0">
                <a:solidFill>
                  <a:schemeClr val="tx1"/>
                </a:solidFill>
                <a:latin typeface="Arial"/>
                <a:cs typeface="Arial"/>
              </a:rPr>
              <a:t>(32,1)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09600" y="3560064"/>
            <a:ext cx="4007104" cy="674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71" name="object 71"/>
          <p:cNvSpPr/>
          <p:nvPr/>
        </p:nvSpPr>
        <p:spPr>
          <a:xfrm>
            <a:off x="642109" y="4454144"/>
            <a:ext cx="9566656" cy="1300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72" name="object 72"/>
          <p:cNvSpPr txBox="1"/>
          <p:nvPr/>
        </p:nvSpPr>
        <p:spPr>
          <a:xfrm>
            <a:off x="1548935" y="8667156"/>
            <a:ext cx="139700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dirty="0">
                <a:latin typeface="Arial"/>
                <a:cs typeface="Arial"/>
              </a:rPr>
              <a:t>(32</a:t>
            </a:r>
            <a:r>
              <a:rPr sz="4000" spc="-13" dirty="0">
                <a:latin typeface="Arial"/>
                <a:cs typeface="Arial"/>
              </a:rPr>
              <a:t>,</a:t>
            </a:r>
            <a:r>
              <a:rPr sz="4000" dirty="0">
                <a:latin typeface="Arial"/>
                <a:cs typeface="Arial"/>
              </a:rPr>
              <a:t>8)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5344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184" y="246087"/>
            <a:ext cx="18340856" cy="1111416"/>
          </a:xfrm>
          <a:prstGeom prst="rect">
            <a:avLst/>
          </a:prstGeom>
        </p:spPr>
        <p:txBody>
          <a:bodyPr vert="horz" wrap="square" lIns="0" tIns="33867" rIns="0" bIns="0" rtlCol="0" anchor="ctr">
            <a:spAutoFit/>
          </a:bodyPr>
          <a:lstStyle/>
          <a:p>
            <a:pPr marL="33867">
              <a:spcBef>
                <a:spcPts val="267"/>
              </a:spcBef>
            </a:pPr>
            <a:r>
              <a:rPr dirty="0"/>
              <a:t>Recurrent NN for text</a:t>
            </a:r>
            <a:r>
              <a:rPr spc="-227" dirty="0"/>
              <a:t> </a:t>
            </a:r>
            <a:r>
              <a:rPr dirty="0"/>
              <a:t>classification</a:t>
            </a:r>
          </a:p>
        </p:txBody>
      </p:sp>
      <p:sp>
        <p:nvSpPr>
          <p:cNvPr id="48" name="Текст 4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 txBox="1"/>
          <p:nvPr/>
        </p:nvSpPr>
        <p:spPr>
          <a:xfrm>
            <a:off x="1041135" y="3165854"/>
            <a:ext cx="8549640" cy="1349558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 marR="13547" algn="l">
              <a:lnSpc>
                <a:spcPct val="120000"/>
              </a:lnSpc>
              <a:spcBef>
                <a:spcPts val="267"/>
              </a:spcBef>
            </a:pPr>
            <a:r>
              <a:rPr sz="3733" spc="-13" dirty="0">
                <a:latin typeface="Arial"/>
                <a:cs typeface="Arial"/>
              </a:rPr>
              <a:t>In </a:t>
            </a:r>
            <a:r>
              <a:rPr sz="3733" dirty="0">
                <a:latin typeface="Arial"/>
                <a:cs typeface="Arial"/>
              </a:rPr>
              <a:t>a RNN </a:t>
            </a:r>
            <a:r>
              <a:rPr sz="3733" spc="-13" dirty="0">
                <a:latin typeface="Arial"/>
                <a:cs typeface="Arial"/>
              </a:rPr>
              <a:t>Connections between nodes  form </a:t>
            </a:r>
            <a:r>
              <a:rPr sz="3733" dirty="0">
                <a:latin typeface="Arial"/>
                <a:cs typeface="Arial"/>
              </a:rPr>
              <a:t>a </a:t>
            </a:r>
            <a:r>
              <a:rPr sz="3733" spc="-13" dirty="0">
                <a:latin typeface="Arial"/>
                <a:cs typeface="Arial"/>
              </a:rPr>
              <a:t>directed graph along </a:t>
            </a:r>
            <a:r>
              <a:rPr sz="3733" dirty="0">
                <a:latin typeface="Arial"/>
                <a:cs typeface="Arial"/>
              </a:rPr>
              <a:t>a</a:t>
            </a:r>
            <a:r>
              <a:rPr sz="3733" spc="-173" dirty="0">
                <a:latin typeface="Arial"/>
                <a:cs typeface="Arial"/>
              </a:rPr>
              <a:t> </a:t>
            </a:r>
            <a:r>
              <a:rPr sz="3733" spc="-13" dirty="0">
                <a:latin typeface="Arial"/>
                <a:cs typeface="Arial"/>
              </a:rPr>
              <a:t>sequence.</a:t>
            </a:r>
            <a:endParaRPr sz="3733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06165" y="11352531"/>
            <a:ext cx="1056640" cy="1056640"/>
            <a:chOff x="1464812" y="4257199"/>
            <a:chExt cx="396240" cy="396240"/>
          </a:xfrm>
        </p:grpSpPr>
        <p:sp>
          <p:nvSpPr>
            <p:cNvPr id="5" name="object 5"/>
            <p:cNvSpPr/>
            <p:nvPr/>
          </p:nvSpPr>
          <p:spPr>
            <a:xfrm>
              <a:off x="1471162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50" y="0"/>
                  </a:moveTo>
                  <a:lnTo>
                    <a:pt x="147629" y="5058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9" y="147629"/>
                  </a:lnTo>
                  <a:lnTo>
                    <a:pt x="0" y="191550"/>
                  </a:lnTo>
                  <a:lnTo>
                    <a:pt x="5059" y="235470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0"/>
                  </a:lnTo>
                  <a:lnTo>
                    <a:pt x="147629" y="378040"/>
                  </a:lnTo>
                  <a:lnTo>
                    <a:pt x="191550" y="383099"/>
                  </a:lnTo>
                  <a:lnTo>
                    <a:pt x="235470" y="378040"/>
                  </a:lnTo>
                  <a:lnTo>
                    <a:pt x="275789" y="363630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1" y="275788"/>
                  </a:lnTo>
                  <a:lnTo>
                    <a:pt x="378041" y="235470"/>
                  </a:lnTo>
                  <a:lnTo>
                    <a:pt x="383100" y="191550"/>
                  </a:lnTo>
                  <a:lnTo>
                    <a:pt x="378041" y="147629"/>
                  </a:lnTo>
                  <a:lnTo>
                    <a:pt x="363631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9" y="19469"/>
                  </a:lnTo>
                  <a:lnTo>
                    <a:pt x="235470" y="5058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6" name="object 6"/>
            <p:cNvSpPr/>
            <p:nvPr/>
          </p:nvSpPr>
          <p:spPr>
            <a:xfrm>
              <a:off x="1471162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82645" y="11212877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x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19133" y="11352531"/>
            <a:ext cx="1056640" cy="1056640"/>
            <a:chOff x="2294675" y="4257199"/>
            <a:chExt cx="396240" cy="396240"/>
          </a:xfrm>
        </p:grpSpPr>
        <p:sp>
          <p:nvSpPr>
            <p:cNvPr id="9" name="object 9"/>
            <p:cNvSpPr/>
            <p:nvPr/>
          </p:nvSpPr>
          <p:spPr>
            <a:xfrm>
              <a:off x="2301025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49" y="0"/>
                  </a:moveTo>
                  <a:lnTo>
                    <a:pt x="147628" y="5058"/>
                  </a:lnTo>
                  <a:lnTo>
                    <a:pt x="107310" y="19469"/>
                  </a:lnTo>
                  <a:lnTo>
                    <a:pt x="71744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4" y="341018"/>
                  </a:lnTo>
                  <a:lnTo>
                    <a:pt x="107310" y="363630"/>
                  </a:lnTo>
                  <a:lnTo>
                    <a:pt x="147628" y="378040"/>
                  </a:lnTo>
                  <a:lnTo>
                    <a:pt x="191549" y="383099"/>
                  </a:lnTo>
                  <a:lnTo>
                    <a:pt x="235469" y="378040"/>
                  </a:lnTo>
                  <a:lnTo>
                    <a:pt x="275788" y="363630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8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69" y="5058"/>
                  </a:lnTo>
                  <a:lnTo>
                    <a:pt x="191549" y="0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1025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95608" y="11212877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x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63632" y="11352531"/>
            <a:ext cx="1056640" cy="1056640"/>
            <a:chOff x="3211362" y="4257199"/>
            <a:chExt cx="396240" cy="396240"/>
          </a:xfrm>
        </p:grpSpPr>
        <p:sp>
          <p:nvSpPr>
            <p:cNvPr id="13" name="object 13"/>
            <p:cNvSpPr/>
            <p:nvPr/>
          </p:nvSpPr>
          <p:spPr>
            <a:xfrm>
              <a:off x="3217712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50" y="0"/>
                  </a:moveTo>
                  <a:lnTo>
                    <a:pt x="147629" y="5058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9" y="147629"/>
                  </a:lnTo>
                  <a:lnTo>
                    <a:pt x="0" y="191550"/>
                  </a:lnTo>
                  <a:lnTo>
                    <a:pt x="5059" y="235470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0"/>
                  </a:lnTo>
                  <a:lnTo>
                    <a:pt x="147629" y="378040"/>
                  </a:lnTo>
                  <a:lnTo>
                    <a:pt x="191550" y="383099"/>
                  </a:lnTo>
                  <a:lnTo>
                    <a:pt x="235470" y="378040"/>
                  </a:lnTo>
                  <a:lnTo>
                    <a:pt x="275789" y="363630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1" y="275788"/>
                  </a:lnTo>
                  <a:lnTo>
                    <a:pt x="378041" y="235470"/>
                  </a:lnTo>
                  <a:lnTo>
                    <a:pt x="383100" y="191550"/>
                  </a:lnTo>
                  <a:lnTo>
                    <a:pt x="378041" y="147629"/>
                  </a:lnTo>
                  <a:lnTo>
                    <a:pt x="363631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9" y="19469"/>
                  </a:lnTo>
                  <a:lnTo>
                    <a:pt x="235470" y="5058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17712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940112" y="11212877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x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892365" y="11352531"/>
            <a:ext cx="1056640" cy="1056640"/>
            <a:chOff x="4084637" y="4257199"/>
            <a:chExt cx="396240" cy="396240"/>
          </a:xfrm>
        </p:grpSpPr>
        <p:sp>
          <p:nvSpPr>
            <p:cNvPr id="17" name="object 17"/>
            <p:cNvSpPr/>
            <p:nvPr/>
          </p:nvSpPr>
          <p:spPr>
            <a:xfrm>
              <a:off x="4090987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50" y="0"/>
                  </a:moveTo>
                  <a:lnTo>
                    <a:pt x="147629" y="5058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9" y="147629"/>
                  </a:lnTo>
                  <a:lnTo>
                    <a:pt x="0" y="191550"/>
                  </a:lnTo>
                  <a:lnTo>
                    <a:pt x="5059" y="235470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0"/>
                  </a:lnTo>
                  <a:lnTo>
                    <a:pt x="147629" y="378040"/>
                  </a:lnTo>
                  <a:lnTo>
                    <a:pt x="191550" y="383099"/>
                  </a:lnTo>
                  <a:lnTo>
                    <a:pt x="235470" y="378040"/>
                  </a:lnTo>
                  <a:lnTo>
                    <a:pt x="275789" y="363630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1" y="275788"/>
                  </a:lnTo>
                  <a:lnTo>
                    <a:pt x="378041" y="235470"/>
                  </a:lnTo>
                  <a:lnTo>
                    <a:pt x="383100" y="191550"/>
                  </a:lnTo>
                  <a:lnTo>
                    <a:pt x="378041" y="147629"/>
                  </a:lnTo>
                  <a:lnTo>
                    <a:pt x="363631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9" y="19469"/>
                  </a:lnTo>
                  <a:lnTo>
                    <a:pt x="235470" y="5058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8" name="object 18"/>
            <p:cNvSpPr/>
            <p:nvPr/>
          </p:nvSpPr>
          <p:spPr>
            <a:xfrm>
              <a:off x="4090987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268843" y="11212877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x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941368" y="11352531"/>
            <a:ext cx="1056640" cy="1056640"/>
            <a:chOff x="4853013" y="4257199"/>
            <a:chExt cx="396240" cy="396240"/>
          </a:xfrm>
        </p:grpSpPr>
        <p:sp>
          <p:nvSpPr>
            <p:cNvPr id="21" name="object 21"/>
            <p:cNvSpPr/>
            <p:nvPr/>
          </p:nvSpPr>
          <p:spPr>
            <a:xfrm>
              <a:off x="4859363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50" y="0"/>
                  </a:moveTo>
                  <a:lnTo>
                    <a:pt x="147629" y="5058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0"/>
                  </a:lnTo>
                  <a:lnTo>
                    <a:pt x="147629" y="378040"/>
                  </a:lnTo>
                  <a:lnTo>
                    <a:pt x="191550" y="383099"/>
                  </a:lnTo>
                  <a:lnTo>
                    <a:pt x="235470" y="378040"/>
                  </a:lnTo>
                  <a:lnTo>
                    <a:pt x="275788" y="363630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8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70" y="5058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2" name="object 22"/>
            <p:cNvSpPr/>
            <p:nvPr/>
          </p:nvSpPr>
          <p:spPr>
            <a:xfrm>
              <a:off x="4859363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317845" y="11212877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x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4990368" y="11352531"/>
            <a:ext cx="1056640" cy="1056640"/>
            <a:chOff x="5621388" y="4257199"/>
            <a:chExt cx="396240" cy="396240"/>
          </a:xfrm>
        </p:grpSpPr>
        <p:sp>
          <p:nvSpPr>
            <p:cNvPr id="25" name="object 25"/>
            <p:cNvSpPr/>
            <p:nvPr/>
          </p:nvSpPr>
          <p:spPr>
            <a:xfrm>
              <a:off x="5627738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49" y="0"/>
                  </a:moveTo>
                  <a:lnTo>
                    <a:pt x="147628" y="5058"/>
                  </a:lnTo>
                  <a:lnTo>
                    <a:pt x="107310" y="19469"/>
                  </a:lnTo>
                  <a:lnTo>
                    <a:pt x="71744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4" y="341018"/>
                  </a:lnTo>
                  <a:lnTo>
                    <a:pt x="107310" y="363630"/>
                  </a:lnTo>
                  <a:lnTo>
                    <a:pt x="147628" y="378040"/>
                  </a:lnTo>
                  <a:lnTo>
                    <a:pt x="191549" y="383099"/>
                  </a:lnTo>
                  <a:lnTo>
                    <a:pt x="235469" y="378040"/>
                  </a:lnTo>
                  <a:lnTo>
                    <a:pt x="275788" y="363630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8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69" y="5058"/>
                  </a:lnTo>
                  <a:lnTo>
                    <a:pt x="191549" y="0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7738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366843" y="11212877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x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904235" y="11352531"/>
            <a:ext cx="1056640" cy="1056640"/>
            <a:chOff x="6339088" y="4257199"/>
            <a:chExt cx="396240" cy="396240"/>
          </a:xfrm>
        </p:grpSpPr>
        <p:sp>
          <p:nvSpPr>
            <p:cNvPr id="29" name="object 29"/>
            <p:cNvSpPr/>
            <p:nvPr/>
          </p:nvSpPr>
          <p:spPr>
            <a:xfrm>
              <a:off x="6345438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191550" y="0"/>
                  </a:moveTo>
                  <a:lnTo>
                    <a:pt x="147629" y="5058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0"/>
                  </a:lnTo>
                  <a:lnTo>
                    <a:pt x="147629" y="378040"/>
                  </a:lnTo>
                  <a:lnTo>
                    <a:pt x="191550" y="383099"/>
                  </a:lnTo>
                  <a:lnTo>
                    <a:pt x="235470" y="378040"/>
                  </a:lnTo>
                  <a:lnTo>
                    <a:pt x="275788" y="363630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8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70" y="5058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0" name="object 30"/>
            <p:cNvSpPr/>
            <p:nvPr/>
          </p:nvSpPr>
          <p:spPr>
            <a:xfrm>
              <a:off x="6345438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7280709" y="11212877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x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8999432" y="11352531"/>
            <a:ext cx="1056640" cy="1056640"/>
            <a:chOff x="7124787" y="4257199"/>
            <a:chExt cx="396240" cy="396240"/>
          </a:xfrm>
        </p:grpSpPr>
        <p:sp>
          <p:nvSpPr>
            <p:cNvPr id="33" name="object 33"/>
            <p:cNvSpPr/>
            <p:nvPr/>
          </p:nvSpPr>
          <p:spPr>
            <a:xfrm>
              <a:off x="7131137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191550" y="0"/>
                  </a:moveTo>
                  <a:lnTo>
                    <a:pt x="147629" y="5058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9" y="147629"/>
                  </a:lnTo>
                  <a:lnTo>
                    <a:pt x="0" y="191550"/>
                  </a:lnTo>
                  <a:lnTo>
                    <a:pt x="5059" y="235470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0"/>
                  </a:lnTo>
                  <a:lnTo>
                    <a:pt x="147629" y="378040"/>
                  </a:lnTo>
                  <a:lnTo>
                    <a:pt x="191550" y="383099"/>
                  </a:lnTo>
                  <a:lnTo>
                    <a:pt x="235470" y="378040"/>
                  </a:lnTo>
                  <a:lnTo>
                    <a:pt x="275789" y="363630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1" y="275788"/>
                  </a:lnTo>
                  <a:lnTo>
                    <a:pt x="378041" y="235470"/>
                  </a:lnTo>
                  <a:lnTo>
                    <a:pt x="383100" y="191550"/>
                  </a:lnTo>
                  <a:lnTo>
                    <a:pt x="378041" y="147629"/>
                  </a:lnTo>
                  <a:lnTo>
                    <a:pt x="363631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9" y="19469"/>
                  </a:lnTo>
                  <a:lnTo>
                    <a:pt x="235470" y="5058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4" name="object 34"/>
            <p:cNvSpPr/>
            <p:nvPr/>
          </p:nvSpPr>
          <p:spPr>
            <a:xfrm>
              <a:off x="7131137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9375912" y="11212877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x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094629" y="11352531"/>
            <a:ext cx="1056640" cy="1056640"/>
            <a:chOff x="7910486" y="4257199"/>
            <a:chExt cx="396240" cy="396240"/>
          </a:xfrm>
        </p:grpSpPr>
        <p:sp>
          <p:nvSpPr>
            <p:cNvPr id="37" name="object 37"/>
            <p:cNvSpPr/>
            <p:nvPr/>
          </p:nvSpPr>
          <p:spPr>
            <a:xfrm>
              <a:off x="7916836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191550" y="0"/>
                  </a:moveTo>
                  <a:lnTo>
                    <a:pt x="147629" y="5058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9" y="147629"/>
                  </a:lnTo>
                  <a:lnTo>
                    <a:pt x="0" y="191550"/>
                  </a:lnTo>
                  <a:lnTo>
                    <a:pt x="5059" y="235470"/>
                  </a:lnTo>
                  <a:lnTo>
                    <a:pt x="19469" y="275788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0"/>
                  </a:lnTo>
                  <a:lnTo>
                    <a:pt x="147629" y="378040"/>
                  </a:lnTo>
                  <a:lnTo>
                    <a:pt x="191550" y="383099"/>
                  </a:lnTo>
                  <a:lnTo>
                    <a:pt x="235470" y="378040"/>
                  </a:lnTo>
                  <a:lnTo>
                    <a:pt x="275789" y="363630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1" y="275788"/>
                  </a:lnTo>
                  <a:lnTo>
                    <a:pt x="378041" y="235470"/>
                  </a:lnTo>
                  <a:lnTo>
                    <a:pt x="383100" y="191550"/>
                  </a:lnTo>
                  <a:lnTo>
                    <a:pt x="378041" y="147629"/>
                  </a:lnTo>
                  <a:lnTo>
                    <a:pt x="363631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9" y="19469"/>
                  </a:lnTo>
                  <a:lnTo>
                    <a:pt x="235470" y="5058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38" name="object 38"/>
            <p:cNvSpPr/>
            <p:nvPr/>
          </p:nvSpPr>
          <p:spPr>
            <a:xfrm>
              <a:off x="7916836" y="42635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40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1471109" y="11212877"/>
            <a:ext cx="304800" cy="1244722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33867">
              <a:spcBef>
                <a:spcPts val="1547"/>
              </a:spcBef>
            </a:pPr>
            <a:r>
              <a:rPr sz="3733" dirty="0">
                <a:latin typeface="Arial"/>
                <a:cs typeface="Arial"/>
              </a:rPr>
              <a:t>x</a:t>
            </a:r>
            <a:endParaRPr sz="3733">
              <a:latin typeface="Arial"/>
              <a:cs typeface="Arial"/>
            </a:endParaRPr>
          </a:p>
          <a:p>
            <a:pPr marL="33867">
              <a:spcBef>
                <a:spcPts val="813"/>
              </a:spcBef>
            </a:pPr>
            <a:r>
              <a:rPr sz="2400" dirty="0">
                <a:latin typeface="Arial"/>
                <a:cs typeface="Arial"/>
              </a:rPr>
              <a:t>8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53832" y="12723028"/>
            <a:ext cx="96858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The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91307" y="12723028"/>
            <a:ext cx="139192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qui</a:t>
            </a:r>
            <a:r>
              <a:rPr sz="4000" b="1" dirty="0">
                <a:latin typeface="Arial"/>
                <a:cs typeface="Arial"/>
              </a:rPr>
              <a:t>ck</a:t>
            </a:r>
            <a:endParaRPr sz="4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98440" y="12723028"/>
            <a:ext cx="158834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b</a:t>
            </a:r>
            <a:r>
              <a:rPr sz="4000" b="1" dirty="0">
                <a:latin typeface="Arial"/>
                <a:cs typeface="Arial"/>
              </a:rPr>
              <a:t>r</a:t>
            </a:r>
            <a:r>
              <a:rPr sz="4000" b="1" spc="-13" dirty="0">
                <a:latin typeface="Arial"/>
                <a:cs typeface="Arial"/>
              </a:rPr>
              <a:t>own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973907" y="12723028"/>
            <a:ext cx="320040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  <a:tabLst>
                <a:tab pos="1673034" algn="l"/>
              </a:tabLst>
            </a:pPr>
            <a:r>
              <a:rPr sz="4000" b="1" dirty="0">
                <a:latin typeface="Arial"/>
                <a:cs typeface="Arial"/>
              </a:rPr>
              <a:t>f</a:t>
            </a: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x	</a:t>
            </a:r>
            <a:r>
              <a:rPr sz="4000" b="1" spc="-13" dirty="0">
                <a:latin typeface="Arial"/>
                <a:cs typeface="Arial"/>
              </a:rPr>
              <a:t>ju</a:t>
            </a:r>
            <a:r>
              <a:rPr sz="4000" b="1" dirty="0">
                <a:latin typeface="Arial"/>
                <a:cs typeface="Arial"/>
              </a:rPr>
              <a:t>m</a:t>
            </a:r>
            <a:r>
              <a:rPr sz="4000" b="1" spc="-13" dirty="0">
                <a:latin typeface="Arial"/>
                <a:cs typeface="Arial"/>
              </a:rPr>
              <a:t>ps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822868" y="12723028"/>
            <a:ext cx="114300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ver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035211" y="12723028"/>
            <a:ext cx="829733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dirty="0">
                <a:latin typeface="Arial"/>
                <a:cs typeface="Arial"/>
              </a:rPr>
              <a:t>t</a:t>
            </a:r>
            <a:r>
              <a:rPr sz="4000" b="1" spc="-13" dirty="0">
                <a:latin typeface="Arial"/>
                <a:cs typeface="Arial"/>
              </a:rPr>
              <a:t>h</a:t>
            </a:r>
            <a:r>
              <a:rPr sz="4000" b="1" dirty="0"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9182096" y="12723028"/>
            <a:ext cx="9956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dog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1494054" y="12723028"/>
            <a:ext cx="209973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dirty="0">
                <a:latin typeface="Arial"/>
                <a:cs typeface="Arial"/>
              </a:rPr>
              <a:t>.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9975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184" y="246087"/>
            <a:ext cx="20088376" cy="1111416"/>
          </a:xfrm>
          <a:prstGeom prst="rect">
            <a:avLst/>
          </a:prstGeom>
        </p:spPr>
        <p:txBody>
          <a:bodyPr vert="horz" wrap="square" lIns="0" tIns="33867" rIns="0" bIns="0" rtlCol="0" anchor="ctr">
            <a:spAutoFit/>
          </a:bodyPr>
          <a:lstStyle/>
          <a:p>
            <a:pPr marL="33867">
              <a:spcBef>
                <a:spcPts val="267"/>
              </a:spcBef>
            </a:pPr>
            <a:r>
              <a:rPr dirty="0"/>
              <a:t>Recurrent NN for text</a:t>
            </a:r>
            <a:r>
              <a:rPr spc="-227" dirty="0"/>
              <a:t> </a:t>
            </a:r>
            <a:r>
              <a:rPr dirty="0"/>
              <a:t>classification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3896766" y="8351464"/>
            <a:ext cx="18361765" cy="4056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033" y="8446556"/>
          <a:ext cx="18154215" cy="4925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3680"/>
                <a:gridCol w="2435013"/>
                <a:gridCol w="2689013"/>
                <a:gridCol w="1778000"/>
                <a:gridCol w="2289384"/>
                <a:gridCol w="2001520"/>
                <a:gridCol w="2021837"/>
                <a:gridCol w="2299544"/>
                <a:gridCol w="1136224"/>
              </a:tblGrid>
              <a:tr h="597525">
                <a:tc>
                  <a:txBody>
                    <a:bodyPr/>
                    <a:lstStyle/>
                    <a:p>
                      <a:pPr marR="8890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0805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750723">
                <a:tc>
                  <a:txBody>
                    <a:bodyPr/>
                    <a:lstStyle/>
                    <a:p>
                      <a:pPr marR="10413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126364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</a:tr>
              <a:tr h="1265589">
                <a:tc>
                  <a:txBody>
                    <a:bodyPr/>
                    <a:lstStyle/>
                    <a:p>
                      <a:pPr marR="8255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R="10160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</a:tr>
              <a:tr h="986981">
                <a:tc>
                  <a:txBody>
                    <a:bodyPr/>
                    <a:lstStyle/>
                    <a:p>
                      <a:pPr marR="8191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</a:tr>
              <a:tr h="580960">
                <a:tc>
                  <a:txBody>
                    <a:bodyPr/>
                    <a:lstStyle/>
                    <a:p>
                      <a:pPr marR="10731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2636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</a:tr>
              <a:tr h="744208">
                <a:tc>
                  <a:txBody>
                    <a:bodyPr/>
                    <a:lstStyle/>
                    <a:p>
                      <a:pPr marR="154940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The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quick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brown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fox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jumps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over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the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dog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dirty="0">
                          <a:latin typeface="Arial"/>
                          <a:cs typeface="Arial"/>
                        </a:rPr>
                        <a:t>.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300480" y="6648704"/>
            <a:ext cx="5616448" cy="788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6" name="object 6"/>
          <p:cNvSpPr txBox="1"/>
          <p:nvPr/>
        </p:nvSpPr>
        <p:spPr>
          <a:xfrm>
            <a:off x="996855" y="8594004"/>
            <a:ext cx="16814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(100,9)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6855" y="11593239"/>
            <a:ext cx="16814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(100,9)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56400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ru-RU" dirty="0" smtClean="0"/>
              <a:t>Анализ силы различных связей в социальных медиа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sp>
        <p:nvSpPr>
          <p:cNvPr id="7" name="Текст 8"/>
          <p:cNvSpPr txBox="1">
            <a:spLocks/>
          </p:cNvSpPr>
          <p:nvPr/>
        </p:nvSpPr>
        <p:spPr>
          <a:xfrm>
            <a:off x="1414443" y="2386371"/>
            <a:ext cx="20917046" cy="205741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20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5760" b="1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9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08394"/>
              </p:ext>
            </p:extLst>
          </p:nvPr>
        </p:nvGraphicFramePr>
        <p:xfrm>
          <a:off x="2168488" y="2920180"/>
          <a:ext cx="19393878" cy="27291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65214">
                  <a:extLst>
                    <a:ext uri="{9D8B030D-6E8A-4147-A177-3AD203B41FA5}">
                      <a16:colId xmlns="" xmlns:a16="http://schemas.microsoft.com/office/drawing/2014/main" val="1773467122"/>
                    </a:ext>
                  </a:extLst>
                </a:gridCol>
                <a:gridCol w="3769075">
                  <a:extLst>
                    <a:ext uri="{9D8B030D-6E8A-4147-A177-3AD203B41FA5}">
                      <a16:colId xmlns="" xmlns:a16="http://schemas.microsoft.com/office/drawing/2014/main" val="2767325624"/>
                    </a:ext>
                  </a:extLst>
                </a:gridCol>
                <a:gridCol w="3841639">
                  <a:extLst>
                    <a:ext uri="{9D8B030D-6E8A-4147-A177-3AD203B41FA5}">
                      <a16:colId xmlns="" xmlns:a16="http://schemas.microsoft.com/office/drawing/2014/main" val="1548239008"/>
                    </a:ext>
                  </a:extLst>
                </a:gridCol>
                <a:gridCol w="5817950">
                  <a:extLst>
                    <a:ext uri="{9D8B030D-6E8A-4147-A177-3AD203B41FA5}">
                      <a16:colId xmlns="" xmlns:a16="http://schemas.microsoft.com/office/drawing/2014/main" val="1802579477"/>
                    </a:ext>
                  </a:extLst>
                </a:gridCol>
              </a:tblGrid>
              <a:tr h="4409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GROUP_GROUP _BY_LINKS</a:t>
                      </a:r>
                      <a:endParaRPr lang="ru-RU" sz="2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GROUP_GROUP _BY_USERS</a:t>
                      </a:r>
                      <a:endParaRPr lang="ru-RU" sz="2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GROUP_GROUP _COMMENT</a:t>
                      </a:r>
                      <a:endParaRPr lang="ru-RU" sz="2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extLst>
                  <a:ext uri="{0D108BD9-81ED-4DB2-BD59-A6C34878D82A}">
                    <a16:rowId xmlns="" xmlns:a16="http://schemas.microsoft.com/office/drawing/2014/main" val="17918015"/>
                  </a:ext>
                </a:extLst>
              </a:tr>
              <a:tr h="80184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GROUP_GROUP_BY_LINKS</a:t>
                      </a:r>
                      <a:endParaRPr lang="ru-RU" sz="2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100" dirty="0">
                          <a:effectLst/>
                        </a:rPr>
                        <a:t>1</a:t>
                      </a:r>
                      <a:endParaRPr lang="ru-RU" sz="4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100" dirty="0">
                          <a:solidFill>
                            <a:srgbClr val="FF0000"/>
                          </a:solidFill>
                          <a:effectLst/>
                        </a:rPr>
                        <a:t>0,9</a:t>
                      </a:r>
                      <a:r>
                        <a:rPr lang="en-US" sz="31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ru-RU" sz="4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100" dirty="0">
                          <a:solidFill>
                            <a:srgbClr val="FF0000"/>
                          </a:solidFill>
                          <a:effectLst/>
                        </a:rPr>
                        <a:t>0,7</a:t>
                      </a:r>
                      <a:r>
                        <a:rPr lang="en-US" sz="310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ru-RU" sz="4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extLst>
                  <a:ext uri="{0D108BD9-81ED-4DB2-BD59-A6C34878D82A}">
                    <a16:rowId xmlns="" xmlns:a16="http://schemas.microsoft.com/office/drawing/2014/main" val="1113712473"/>
                  </a:ext>
                </a:extLst>
              </a:tr>
              <a:tr h="725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GROUP_GROUP_BY_USERS</a:t>
                      </a:r>
                      <a:endParaRPr lang="ru-RU" sz="2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100" dirty="0">
                          <a:effectLst/>
                        </a:rPr>
                        <a:t>0,02</a:t>
                      </a:r>
                      <a:endParaRPr lang="ru-RU" sz="4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100" dirty="0">
                          <a:effectLst/>
                        </a:rPr>
                        <a:t>1</a:t>
                      </a:r>
                      <a:endParaRPr lang="ru-RU" sz="4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100" dirty="0">
                          <a:effectLst/>
                        </a:rPr>
                        <a:t>0,18</a:t>
                      </a:r>
                      <a:endParaRPr lang="ru-RU" sz="4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extLst>
                  <a:ext uri="{0D108BD9-81ED-4DB2-BD59-A6C34878D82A}">
                    <a16:rowId xmlns="" xmlns:a16="http://schemas.microsoft.com/office/drawing/2014/main" val="1844384396"/>
                  </a:ext>
                </a:extLst>
              </a:tr>
              <a:tr h="76130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GROUP_GROUP_COMMENT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100" dirty="0">
                          <a:effectLst/>
                        </a:rPr>
                        <a:t>0,08</a:t>
                      </a:r>
                      <a:endParaRPr lang="ru-RU" sz="4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100" dirty="0">
                          <a:solidFill>
                            <a:srgbClr val="FF0000"/>
                          </a:solidFill>
                          <a:effectLst/>
                        </a:rPr>
                        <a:t>0,96</a:t>
                      </a:r>
                      <a:endParaRPr lang="ru-RU" sz="4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100" dirty="0">
                          <a:effectLst/>
                        </a:rPr>
                        <a:t>1</a:t>
                      </a:r>
                      <a:endParaRPr lang="ru-RU" sz="4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58578" marR="158578" marT="0" marB="0" anchor="b"/>
                </a:tc>
                <a:extLst>
                  <a:ext uri="{0D108BD9-81ED-4DB2-BD59-A6C34878D82A}">
                    <a16:rowId xmlns="" xmlns:a16="http://schemas.microsoft.com/office/drawing/2014/main" val="4092643532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49661"/>
              </p:ext>
            </p:extLst>
          </p:nvPr>
        </p:nvGraphicFramePr>
        <p:xfrm>
          <a:off x="2168488" y="7705311"/>
          <a:ext cx="19941064" cy="5394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0938">
                  <a:extLst>
                    <a:ext uri="{9D8B030D-6E8A-4147-A177-3AD203B41FA5}">
                      <a16:colId xmlns="" xmlns:a16="http://schemas.microsoft.com/office/drawing/2014/main" val="835969835"/>
                    </a:ext>
                  </a:extLst>
                </a:gridCol>
                <a:gridCol w="3715363">
                  <a:extLst>
                    <a:ext uri="{9D8B030D-6E8A-4147-A177-3AD203B41FA5}">
                      <a16:colId xmlns="" xmlns:a16="http://schemas.microsoft.com/office/drawing/2014/main" val="889996374"/>
                    </a:ext>
                  </a:extLst>
                </a:gridCol>
                <a:gridCol w="3715363">
                  <a:extLst>
                    <a:ext uri="{9D8B030D-6E8A-4147-A177-3AD203B41FA5}">
                      <a16:colId xmlns="" xmlns:a16="http://schemas.microsoft.com/office/drawing/2014/main" val="4071178016"/>
                    </a:ext>
                  </a:extLst>
                </a:gridCol>
                <a:gridCol w="4441951">
                  <a:extLst>
                    <a:ext uri="{9D8B030D-6E8A-4147-A177-3AD203B41FA5}">
                      <a16:colId xmlns="" xmlns:a16="http://schemas.microsoft.com/office/drawing/2014/main" val="2969389643"/>
                    </a:ext>
                  </a:extLst>
                </a:gridCol>
                <a:gridCol w="2997449">
                  <a:extLst>
                    <a:ext uri="{9D8B030D-6E8A-4147-A177-3AD203B41FA5}">
                      <a16:colId xmlns="" xmlns:a16="http://schemas.microsoft.com/office/drawing/2014/main" val="1220135621"/>
                    </a:ext>
                  </a:extLst>
                </a:gridCol>
              </a:tblGrid>
              <a:tr h="16786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PAGE_PAGE _BY_LIKES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PAGE_PAGE _BY_LINKS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PAGE_PAGE _BY_</a:t>
                      </a:r>
                      <a:endParaRPr lang="ru-RU" sz="29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USERCOMMENTS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PAGE_</a:t>
                      </a:r>
                      <a:endParaRPr lang="ru-RU" sz="29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PAGE _BY_</a:t>
                      </a:r>
                      <a:endParaRPr lang="ru-RU" sz="29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USERS</a:t>
                      </a:r>
                      <a:endParaRPr lang="ru-RU" sz="2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extLst>
                  <a:ext uri="{0D108BD9-81ED-4DB2-BD59-A6C34878D82A}">
                    <a16:rowId xmlns="" xmlns:a16="http://schemas.microsoft.com/office/drawing/2014/main" val="3073364989"/>
                  </a:ext>
                </a:extLst>
              </a:tr>
              <a:tr h="7990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PAGE_PAGE_BY_LIKES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0,0</a:t>
                      </a:r>
                      <a:r>
                        <a:rPr lang="en-US" sz="2400" dirty="0">
                          <a:effectLst/>
                        </a:rPr>
                        <a:t>2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0,3</a:t>
                      </a:r>
                      <a:r>
                        <a:rPr lang="en-US" sz="2400" dirty="0">
                          <a:effectLst/>
                        </a:rPr>
                        <a:t>5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effectLst/>
                        </a:rPr>
                        <a:t>0,75</a:t>
                      </a:r>
                      <a:endParaRPr lang="ru-RU" sz="29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extLst>
                  <a:ext uri="{0D108BD9-81ED-4DB2-BD59-A6C34878D82A}">
                    <a16:rowId xmlns="" xmlns:a16="http://schemas.microsoft.com/office/drawing/2014/main" val="2004619576"/>
                  </a:ext>
                </a:extLst>
              </a:tr>
              <a:tr h="7990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PAGE_PAGE_BY_LINKS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0,39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0,6</a:t>
                      </a:r>
                      <a:r>
                        <a:rPr lang="en-US" sz="2400" dirty="0">
                          <a:effectLst/>
                        </a:rPr>
                        <a:t>8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effectLst/>
                        </a:rPr>
                        <a:t>0,9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ru-RU" sz="29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extLst>
                  <a:ext uri="{0D108BD9-81ED-4DB2-BD59-A6C34878D82A}">
                    <a16:rowId xmlns="" xmlns:a16="http://schemas.microsoft.com/office/drawing/2014/main" val="3012461213"/>
                  </a:ext>
                </a:extLst>
              </a:tr>
              <a:tr h="12785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PAGE_PAGE _BY_USERCOMMENTS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0,4</a:t>
                      </a:r>
                      <a:r>
                        <a:rPr lang="en-US" sz="2400" dirty="0">
                          <a:effectLst/>
                        </a:rPr>
                        <a:t>7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0,0</a:t>
                      </a:r>
                      <a:r>
                        <a:rPr lang="en-US" sz="2400" dirty="0">
                          <a:effectLst/>
                        </a:rPr>
                        <a:t>4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effectLst/>
                        </a:rPr>
                        <a:t>0,94</a:t>
                      </a:r>
                      <a:endParaRPr lang="ru-RU" sz="29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extLst>
                  <a:ext uri="{0D108BD9-81ED-4DB2-BD59-A6C34878D82A}">
                    <a16:rowId xmlns="" xmlns:a16="http://schemas.microsoft.com/office/drawing/2014/main" val="2202798199"/>
                  </a:ext>
                </a:extLst>
              </a:tr>
              <a:tr h="8390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PAGE_PAGE_BY_USERS</a:t>
                      </a:r>
                      <a:endParaRPr lang="ru-RU" sz="2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0,36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0,02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0,3</a:t>
                      </a:r>
                      <a:r>
                        <a:rPr lang="en-US" sz="2400" dirty="0">
                          <a:effectLst/>
                        </a:rPr>
                        <a:t>4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extLst>
                  <a:ext uri="{0D108BD9-81ED-4DB2-BD59-A6C34878D82A}">
                    <a16:rowId xmlns="" xmlns:a16="http://schemas.microsoft.com/office/drawing/2014/main" val="2878916455"/>
                  </a:ext>
                </a:extLst>
              </a:tr>
            </a:tbl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449743" y="2145365"/>
            <a:ext cx="5144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Group - Group</a:t>
            </a:r>
            <a:endParaRPr lang="ru-RU" sz="6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-267617" y="6689648"/>
            <a:ext cx="89114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Public page - Public page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730841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184" y="246087"/>
            <a:ext cx="19406176" cy="1111416"/>
          </a:xfrm>
          <a:prstGeom prst="rect">
            <a:avLst/>
          </a:prstGeom>
        </p:spPr>
        <p:txBody>
          <a:bodyPr vert="horz" wrap="square" lIns="0" tIns="33867" rIns="0" bIns="0" rtlCol="0" anchor="ctr">
            <a:spAutoFit/>
          </a:bodyPr>
          <a:lstStyle/>
          <a:p>
            <a:pPr marL="33867">
              <a:spcBef>
                <a:spcPts val="267"/>
              </a:spcBef>
            </a:pPr>
            <a:r>
              <a:rPr dirty="0"/>
              <a:t>Recurrent NN for text</a:t>
            </a:r>
            <a:r>
              <a:rPr spc="-227" dirty="0"/>
              <a:t> </a:t>
            </a:r>
            <a:r>
              <a:rPr dirty="0"/>
              <a:t>classification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object 3"/>
          <p:cNvSpPr/>
          <p:nvPr/>
        </p:nvSpPr>
        <p:spPr>
          <a:xfrm>
            <a:off x="3896766" y="8351464"/>
            <a:ext cx="18361765" cy="4056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033" y="8446556"/>
          <a:ext cx="18154215" cy="4925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3680"/>
                <a:gridCol w="2435013"/>
                <a:gridCol w="2689013"/>
                <a:gridCol w="1778000"/>
                <a:gridCol w="2289384"/>
                <a:gridCol w="2001520"/>
                <a:gridCol w="2021837"/>
                <a:gridCol w="2299544"/>
                <a:gridCol w="1136224"/>
              </a:tblGrid>
              <a:tr h="597525">
                <a:tc>
                  <a:txBody>
                    <a:bodyPr/>
                    <a:lstStyle/>
                    <a:p>
                      <a:pPr marR="8890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0805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750723">
                <a:tc>
                  <a:txBody>
                    <a:bodyPr/>
                    <a:lstStyle/>
                    <a:p>
                      <a:pPr marR="10413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126364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</a:tr>
              <a:tr h="1265589">
                <a:tc>
                  <a:txBody>
                    <a:bodyPr/>
                    <a:lstStyle/>
                    <a:p>
                      <a:pPr marR="8255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R="10160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</a:tr>
              <a:tr h="986981">
                <a:tc>
                  <a:txBody>
                    <a:bodyPr/>
                    <a:lstStyle/>
                    <a:p>
                      <a:pPr marR="8191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</a:tr>
              <a:tr h="580960">
                <a:tc>
                  <a:txBody>
                    <a:bodyPr/>
                    <a:lstStyle/>
                    <a:p>
                      <a:pPr marR="10731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2636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</a:tr>
              <a:tr h="744208">
                <a:tc>
                  <a:txBody>
                    <a:bodyPr/>
                    <a:lstStyle/>
                    <a:p>
                      <a:pPr marR="154940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The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quick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brown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fox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jumps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over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the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dog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dirty="0">
                          <a:latin typeface="Arial"/>
                          <a:cs typeface="Arial"/>
                        </a:rPr>
                        <a:t>.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300480" y="6648704"/>
            <a:ext cx="5616448" cy="788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6" name="object 6"/>
          <p:cNvSpPr txBox="1"/>
          <p:nvPr/>
        </p:nvSpPr>
        <p:spPr>
          <a:xfrm>
            <a:off x="996855" y="8594004"/>
            <a:ext cx="16814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(100,9)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6855" y="11593239"/>
            <a:ext cx="16814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(100,9)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26456" y="4562519"/>
            <a:ext cx="102954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P</a:t>
            </a:r>
            <a:r>
              <a:rPr sz="4000" b="1" dirty="0">
                <a:latin typeface="Arial"/>
                <a:cs typeface="Arial"/>
              </a:rPr>
              <a:t>(y)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29160" y="6508402"/>
            <a:ext cx="203200" cy="1860973"/>
          </a:xfrm>
          <a:custGeom>
            <a:avLst/>
            <a:gdLst/>
            <a:ahLst/>
            <a:cxnLst/>
            <a:rect l="l" t="t" r="r" b="b"/>
            <a:pathLst>
              <a:path w="76200" h="697864">
                <a:moveTo>
                  <a:pt x="50800" y="63500"/>
                </a:moveTo>
                <a:lnTo>
                  <a:pt x="25400" y="63500"/>
                </a:lnTo>
                <a:lnTo>
                  <a:pt x="25401" y="697499"/>
                </a:lnTo>
                <a:lnTo>
                  <a:pt x="50801" y="697499"/>
                </a:lnTo>
                <a:lnTo>
                  <a:pt x="50800" y="63500"/>
                </a:lnTo>
                <a:close/>
              </a:path>
              <a:path w="76200" h="697864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97864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10" name="object 10"/>
          <p:cNvSpPr txBox="1"/>
          <p:nvPr/>
        </p:nvSpPr>
        <p:spPr>
          <a:xfrm>
            <a:off x="19871624" y="5858154"/>
            <a:ext cx="3718560" cy="655735"/>
          </a:xfrm>
          <a:prstGeom prst="rect">
            <a:avLst/>
          </a:prstGeom>
          <a:solidFill>
            <a:srgbClr val="FFE599"/>
          </a:solidFill>
        </p:spPr>
        <p:txBody>
          <a:bodyPr vert="horz" wrap="square" lIns="0" tIns="103293" rIns="0" bIns="0" rtlCol="0">
            <a:spAutoFit/>
          </a:bodyPr>
          <a:lstStyle/>
          <a:p>
            <a:pPr marL="1095600">
              <a:lnSpc>
                <a:spcPts val="4304"/>
              </a:lnSpc>
              <a:spcBef>
                <a:spcPts val="813"/>
              </a:spcBef>
            </a:pPr>
            <a:r>
              <a:rPr sz="4000" b="1" spc="-13" dirty="0">
                <a:latin typeface="Arial"/>
                <a:cs typeface="Arial"/>
              </a:rPr>
              <a:t>Linear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629219" y="5146952"/>
            <a:ext cx="203200" cy="7112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50800" y="63500"/>
                </a:moveTo>
                <a:lnTo>
                  <a:pt x="25400" y="63500"/>
                </a:lnTo>
                <a:lnTo>
                  <a:pt x="25400" y="266700"/>
                </a:lnTo>
                <a:lnTo>
                  <a:pt x="50800" y="266700"/>
                </a:lnTo>
                <a:lnTo>
                  <a:pt x="50800" y="63500"/>
                </a:lnTo>
                <a:close/>
              </a:path>
              <a:path w="76200" h="26670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670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</p:spTree>
    <p:extLst>
      <p:ext uri="{BB962C8B-B14F-4D97-AF65-F5344CB8AC3E}">
        <p14:creationId xmlns:p14="http://schemas.microsoft.com/office/powerpoint/2010/main" val="3102614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96766" y="8351464"/>
            <a:ext cx="18361765" cy="4056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803033" y="8446556"/>
          <a:ext cx="18154215" cy="4925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3680"/>
                <a:gridCol w="2435013"/>
                <a:gridCol w="2689013"/>
                <a:gridCol w="1778000"/>
                <a:gridCol w="2289384"/>
                <a:gridCol w="2001520"/>
                <a:gridCol w="2021837"/>
                <a:gridCol w="2299544"/>
                <a:gridCol w="1136224"/>
              </a:tblGrid>
              <a:tr h="597525">
                <a:tc>
                  <a:txBody>
                    <a:bodyPr/>
                    <a:lstStyle/>
                    <a:p>
                      <a:pPr marR="8890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0805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750723">
                <a:tc>
                  <a:txBody>
                    <a:bodyPr/>
                    <a:lstStyle/>
                    <a:p>
                      <a:pPr marR="10413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126364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944" marB="0"/>
                </a:tc>
              </a:tr>
              <a:tr h="1265589">
                <a:tc>
                  <a:txBody>
                    <a:bodyPr/>
                    <a:lstStyle/>
                    <a:p>
                      <a:pPr marR="8255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R="10160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f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296333" marB="0"/>
                </a:tc>
              </a:tr>
              <a:tr h="986981">
                <a:tc>
                  <a:txBody>
                    <a:bodyPr/>
                    <a:lstStyle/>
                    <a:p>
                      <a:pPr marR="8191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348827" marB="0"/>
                </a:tc>
              </a:tr>
              <a:tr h="580960">
                <a:tc>
                  <a:txBody>
                    <a:bodyPr/>
                    <a:lstStyle/>
                    <a:p>
                      <a:pPr marR="10731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2636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</a:tr>
              <a:tr h="744208">
                <a:tc>
                  <a:txBody>
                    <a:bodyPr/>
                    <a:lstStyle/>
                    <a:p>
                      <a:pPr marR="154940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The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quick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brown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fox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jumps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over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the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spc="-5" dirty="0">
                          <a:latin typeface="Arial"/>
                          <a:cs typeface="Arial"/>
                        </a:rPr>
                        <a:t>dog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ts val="1720"/>
                        </a:lnSpc>
                        <a:spcBef>
                          <a:spcPts val="380"/>
                        </a:spcBef>
                      </a:pPr>
                      <a:r>
                        <a:rPr sz="4000" b="1" dirty="0">
                          <a:latin typeface="Arial"/>
                          <a:cs typeface="Arial"/>
                        </a:rPr>
                        <a:t>.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128693" marB="0"/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26184" y="191371"/>
            <a:ext cx="18991096" cy="1220847"/>
          </a:xfrm>
          <a:prstGeom prst="rect">
            <a:avLst/>
          </a:prstGeom>
        </p:spPr>
        <p:txBody>
          <a:bodyPr vert="horz" wrap="square" lIns="0" tIns="142240" rIns="0" bIns="0" rtlCol="0" anchor="ctr">
            <a:spAutoFit/>
          </a:bodyPr>
          <a:lstStyle/>
          <a:p>
            <a:pPr marL="33867">
              <a:spcBef>
                <a:spcPts val="1120"/>
              </a:spcBef>
            </a:pPr>
            <a:r>
              <a:rPr dirty="0"/>
              <a:t>Recurrent NN for </a:t>
            </a:r>
            <a:r>
              <a:rPr dirty="0" err="1"/>
              <a:t>text</a:t>
            </a:r>
            <a:r>
              <a:rPr spc="-227" dirty="0"/>
              <a:t> </a:t>
            </a:r>
            <a:r>
              <a:rPr dirty="0" err="1" smtClean="0"/>
              <a:t>classification</a:t>
            </a:r>
            <a:endParaRPr dirty="0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5" name="object 5"/>
          <p:cNvGrpSpPr/>
          <p:nvPr/>
        </p:nvGrpSpPr>
        <p:grpSpPr>
          <a:xfrm>
            <a:off x="11584665" y="6261760"/>
            <a:ext cx="1166707" cy="1134533"/>
            <a:chOff x="4344249" y="2348160"/>
            <a:chExt cx="437515" cy="425450"/>
          </a:xfrm>
        </p:grpSpPr>
        <p:sp>
          <p:nvSpPr>
            <p:cNvPr id="6" name="object 6"/>
            <p:cNvSpPr/>
            <p:nvPr/>
          </p:nvSpPr>
          <p:spPr>
            <a:xfrm>
              <a:off x="4350599" y="2354510"/>
              <a:ext cx="424815" cy="412750"/>
            </a:xfrm>
            <a:custGeom>
              <a:avLst/>
              <a:gdLst/>
              <a:ahLst/>
              <a:cxnLst/>
              <a:rect l="l" t="t" r="r" b="b"/>
              <a:pathLst>
                <a:path w="424814" h="412750">
                  <a:moveTo>
                    <a:pt x="212399" y="0"/>
                  </a:moveTo>
                  <a:lnTo>
                    <a:pt x="163698" y="5447"/>
                  </a:lnTo>
                  <a:lnTo>
                    <a:pt x="118991" y="20963"/>
                  </a:lnTo>
                  <a:lnTo>
                    <a:pt x="79554" y="45310"/>
                  </a:lnTo>
                  <a:lnTo>
                    <a:pt x="46661" y="77251"/>
                  </a:lnTo>
                  <a:lnTo>
                    <a:pt x="21588" y="115546"/>
                  </a:lnTo>
                  <a:lnTo>
                    <a:pt x="5609" y="158958"/>
                  </a:lnTo>
                  <a:lnTo>
                    <a:pt x="0" y="206249"/>
                  </a:lnTo>
                  <a:lnTo>
                    <a:pt x="5609" y="253540"/>
                  </a:lnTo>
                  <a:lnTo>
                    <a:pt x="21588" y="296952"/>
                  </a:lnTo>
                  <a:lnTo>
                    <a:pt x="46661" y="335248"/>
                  </a:lnTo>
                  <a:lnTo>
                    <a:pt x="79554" y="367188"/>
                  </a:lnTo>
                  <a:lnTo>
                    <a:pt x="118991" y="391536"/>
                  </a:lnTo>
                  <a:lnTo>
                    <a:pt x="163698" y="407052"/>
                  </a:lnTo>
                  <a:lnTo>
                    <a:pt x="212399" y="412499"/>
                  </a:lnTo>
                  <a:lnTo>
                    <a:pt x="261101" y="407052"/>
                  </a:lnTo>
                  <a:lnTo>
                    <a:pt x="305808" y="391536"/>
                  </a:lnTo>
                  <a:lnTo>
                    <a:pt x="345245" y="367188"/>
                  </a:lnTo>
                  <a:lnTo>
                    <a:pt x="378138" y="335248"/>
                  </a:lnTo>
                  <a:lnTo>
                    <a:pt x="403211" y="296952"/>
                  </a:lnTo>
                  <a:lnTo>
                    <a:pt x="419190" y="253540"/>
                  </a:lnTo>
                  <a:lnTo>
                    <a:pt x="424799" y="206249"/>
                  </a:lnTo>
                  <a:lnTo>
                    <a:pt x="419190" y="158958"/>
                  </a:lnTo>
                  <a:lnTo>
                    <a:pt x="403211" y="115546"/>
                  </a:lnTo>
                  <a:lnTo>
                    <a:pt x="378138" y="77251"/>
                  </a:lnTo>
                  <a:lnTo>
                    <a:pt x="345245" y="45310"/>
                  </a:lnTo>
                  <a:lnTo>
                    <a:pt x="305808" y="20963"/>
                  </a:lnTo>
                  <a:lnTo>
                    <a:pt x="261101" y="5447"/>
                  </a:lnTo>
                  <a:lnTo>
                    <a:pt x="21239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7" name="object 7"/>
            <p:cNvSpPr/>
            <p:nvPr/>
          </p:nvSpPr>
          <p:spPr>
            <a:xfrm>
              <a:off x="4350599" y="2354510"/>
              <a:ext cx="424815" cy="412750"/>
            </a:xfrm>
            <a:custGeom>
              <a:avLst/>
              <a:gdLst/>
              <a:ahLst/>
              <a:cxnLst/>
              <a:rect l="l" t="t" r="r" b="b"/>
              <a:pathLst>
                <a:path w="424814" h="412750">
                  <a:moveTo>
                    <a:pt x="0" y="206250"/>
                  </a:moveTo>
                  <a:lnTo>
                    <a:pt x="5609" y="158958"/>
                  </a:lnTo>
                  <a:lnTo>
                    <a:pt x="21588" y="115546"/>
                  </a:lnTo>
                  <a:lnTo>
                    <a:pt x="46661" y="77251"/>
                  </a:lnTo>
                  <a:lnTo>
                    <a:pt x="79554" y="45310"/>
                  </a:lnTo>
                  <a:lnTo>
                    <a:pt x="118991" y="20963"/>
                  </a:lnTo>
                  <a:lnTo>
                    <a:pt x="163698" y="5447"/>
                  </a:lnTo>
                  <a:lnTo>
                    <a:pt x="212400" y="0"/>
                  </a:lnTo>
                  <a:lnTo>
                    <a:pt x="261101" y="5447"/>
                  </a:lnTo>
                  <a:lnTo>
                    <a:pt x="305808" y="20963"/>
                  </a:lnTo>
                  <a:lnTo>
                    <a:pt x="345245" y="45310"/>
                  </a:lnTo>
                  <a:lnTo>
                    <a:pt x="378138" y="77251"/>
                  </a:lnTo>
                  <a:lnTo>
                    <a:pt x="403211" y="115546"/>
                  </a:lnTo>
                  <a:lnTo>
                    <a:pt x="419190" y="158958"/>
                  </a:lnTo>
                  <a:lnTo>
                    <a:pt x="424800" y="206250"/>
                  </a:lnTo>
                  <a:lnTo>
                    <a:pt x="419190" y="253541"/>
                  </a:lnTo>
                  <a:lnTo>
                    <a:pt x="403211" y="296953"/>
                  </a:lnTo>
                  <a:lnTo>
                    <a:pt x="378138" y="335248"/>
                  </a:lnTo>
                  <a:lnTo>
                    <a:pt x="345245" y="367189"/>
                  </a:lnTo>
                  <a:lnTo>
                    <a:pt x="305808" y="391536"/>
                  </a:lnTo>
                  <a:lnTo>
                    <a:pt x="261101" y="407052"/>
                  </a:lnTo>
                  <a:lnTo>
                    <a:pt x="212400" y="412500"/>
                  </a:lnTo>
                  <a:lnTo>
                    <a:pt x="163698" y="407052"/>
                  </a:lnTo>
                  <a:lnTo>
                    <a:pt x="118991" y="391536"/>
                  </a:lnTo>
                  <a:lnTo>
                    <a:pt x="79554" y="367189"/>
                  </a:lnTo>
                  <a:lnTo>
                    <a:pt x="46661" y="335248"/>
                  </a:lnTo>
                  <a:lnTo>
                    <a:pt x="21588" y="296953"/>
                  </a:lnTo>
                  <a:lnTo>
                    <a:pt x="5609" y="253541"/>
                  </a:lnTo>
                  <a:lnTo>
                    <a:pt x="0" y="206250"/>
                  </a:lnTo>
                  <a:close/>
                </a:path>
              </a:pathLst>
            </a:custGeom>
            <a:ln w="12700">
              <a:solidFill>
                <a:srgbClr val="FFD32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960564" y="6450060"/>
            <a:ext cx="414867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93"/>
              </a:lnSpc>
            </a:pPr>
            <a:r>
              <a:rPr sz="5333" b="1" dirty="0">
                <a:latin typeface="Arial"/>
                <a:cs typeface="Arial"/>
              </a:rPr>
              <a:t>?</a:t>
            </a:r>
            <a:endParaRPr sz="5333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066397" y="4507493"/>
            <a:ext cx="203200" cy="1771227"/>
          </a:xfrm>
          <a:custGeom>
            <a:avLst/>
            <a:gdLst/>
            <a:ahLst/>
            <a:cxnLst/>
            <a:rect l="l" t="t" r="r" b="b"/>
            <a:pathLst>
              <a:path w="76200" h="664210">
                <a:moveTo>
                  <a:pt x="50800" y="63500"/>
                </a:moveTo>
                <a:lnTo>
                  <a:pt x="25400" y="63500"/>
                </a:lnTo>
                <a:lnTo>
                  <a:pt x="25400" y="664199"/>
                </a:lnTo>
                <a:lnTo>
                  <a:pt x="50800" y="664199"/>
                </a:lnTo>
                <a:lnTo>
                  <a:pt x="50800" y="63500"/>
                </a:lnTo>
                <a:close/>
              </a:path>
              <a:path w="76200" h="66421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6421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10" name="object 10"/>
          <p:cNvSpPr txBox="1"/>
          <p:nvPr/>
        </p:nvSpPr>
        <p:spPr>
          <a:xfrm>
            <a:off x="10308821" y="3857420"/>
            <a:ext cx="3718560" cy="661720"/>
          </a:xfrm>
          <a:prstGeom prst="rect">
            <a:avLst/>
          </a:prstGeom>
          <a:solidFill>
            <a:srgbClr val="FFE599"/>
          </a:solidFill>
        </p:spPr>
        <p:txBody>
          <a:bodyPr vert="horz" wrap="square" lIns="0" tIns="96520" rIns="0" bIns="0" rtlCol="0">
            <a:spAutoFit/>
          </a:bodyPr>
          <a:lstStyle/>
          <a:p>
            <a:pPr marL="1095600">
              <a:lnSpc>
                <a:spcPts val="4360"/>
              </a:lnSpc>
              <a:spcBef>
                <a:spcPts val="760"/>
              </a:spcBef>
            </a:pPr>
            <a:r>
              <a:rPr sz="4000" b="1" spc="-13" dirty="0">
                <a:latin typeface="Arial"/>
                <a:cs typeface="Arial"/>
              </a:rPr>
              <a:t>Linear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066421" y="3146219"/>
            <a:ext cx="203200" cy="7112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50800" y="76200"/>
                </a:moveTo>
                <a:lnTo>
                  <a:pt x="25400" y="76200"/>
                </a:lnTo>
                <a:lnTo>
                  <a:pt x="25400" y="266700"/>
                </a:lnTo>
                <a:lnTo>
                  <a:pt x="50800" y="266700"/>
                </a:lnTo>
                <a:lnTo>
                  <a:pt x="50800" y="76200"/>
                </a:lnTo>
                <a:close/>
              </a:path>
              <a:path w="76200" h="266700">
                <a:moveTo>
                  <a:pt x="38100" y="0"/>
                </a:moveTo>
                <a:lnTo>
                  <a:pt x="0" y="76201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6700">
                <a:moveTo>
                  <a:pt x="50800" y="63500"/>
                </a:moveTo>
                <a:lnTo>
                  <a:pt x="25400" y="63500"/>
                </a:lnTo>
                <a:lnTo>
                  <a:pt x="25400" y="76200"/>
                </a:lnTo>
                <a:lnTo>
                  <a:pt x="50800" y="76200"/>
                </a:lnTo>
                <a:lnTo>
                  <a:pt x="50800" y="63500"/>
                </a:lnTo>
                <a:close/>
              </a:path>
              <a:path w="76200" h="26670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12" name="object 12"/>
          <p:cNvSpPr txBox="1"/>
          <p:nvPr/>
        </p:nvSpPr>
        <p:spPr>
          <a:xfrm>
            <a:off x="9602197" y="6173898"/>
            <a:ext cx="5212080" cy="1080638"/>
          </a:xfrm>
          <a:prstGeom prst="rect">
            <a:avLst/>
          </a:prstGeom>
          <a:solidFill>
            <a:srgbClr val="FFE599"/>
          </a:solidFill>
          <a:ln w="12700">
            <a:solidFill>
              <a:srgbClr val="595959"/>
            </a:solidFill>
          </a:ln>
        </p:spPr>
        <p:txBody>
          <a:bodyPr vert="horz" wrap="square" lIns="0" tIns="130387" rIns="0" bIns="0" rtlCol="0">
            <a:spAutoFit/>
          </a:bodyPr>
          <a:lstStyle/>
          <a:p>
            <a:pPr marL="2187811" marR="623152" indent="-1544339">
              <a:lnSpc>
                <a:spcPts val="3707"/>
              </a:lnSpc>
              <a:spcBef>
                <a:spcPts val="1027"/>
              </a:spcBef>
            </a:pPr>
            <a:r>
              <a:rPr sz="3200" b="1" spc="-13" dirty="0">
                <a:latin typeface="Arial"/>
                <a:cs typeface="Arial"/>
              </a:rPr>
              <a:t>Max </a:t>
            </a:r>
            <a:r>
              <a:rPr sz="3200" b="1" dirty="0">
                <a:latin typeface="Arial"/>
                <a:cs typeface="Arial"/>
              </a:rPr>
              <a:t>or </a:t>
            </a:r>
            <a:r>
              <a:rPr sz="3200" b="1" spc="-13" dirty="0">
                <a:latin typeface="Arial"/>
                <a:cs typeface="Arial"/>
              </a:rPr>
              <a:t>average</a:t>
            </a:r>
            <a:r>
              <a:rPr sz="3200" b="1" spc="-21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over  time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640232" y="4865531"/>
            <a:ext cx="1056640" cy="1056640"/>
            <a:chOff x="4365087" y="1824574"/>
            <a:chExt cx="396240" cy="396240"/>
          </a:xfrm>
        </p:grpSpPr>
        <p:sp>
          <p:nvSpPr>
            <p:cNvPr id="14" name="object 14"/>
            <p:cNvSpPr/>
            <p:nvPr/>
          </p:nvSpPr>
          <p:spPr>
            <a:xfrm>
              <a:off x="4371437" y="1830924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50" y="0"/>
                  </a:moveTo>
                  <a:lnTo>
                    <a:pt x="147629" y="5059"/>
                  </a:lnTo>
                  <a:lnTo>
                    <a:pt x="107311" y="19469"/>
                  </a:lnTo>
                  <a:lnTo>
                    <a:pt x="71745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9" y="147629"/>
                  </a:lnTo>
                  <a:lnTo>
                    <a:pt x="0" y="191550"/>
                  </a:lnTo>
                  <a:lnTo>
                    <a:pt x="5059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5" y="341018"/>
                  </a:lnTo>
                  <a:lnTo>
                    <a:pt x="107311" y="363631"/>
                  </a:lnTo>
                  <a:lnTo>
                    <a:pt x="147629" y="378041"/>
                  </a:lnTo>
                  <a:lnTo>
                    <a:pt x="191550" y="383100"/>
                  </a:lnTo>
                  <a:lnTo>
                    <a:pt x="235470" y="378041"/>
                  </a:lnTo>
                  <a:lnTo>
                    <a:pt x="275789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1" y="275789"/>
                  </a:lnTo>
                  <a:lnTo>
                    <a:pt x="378041" y="235470"/>
                  </a:lnTo>
                  <a:lnTo>
                    <a:pt x="383100" y="191550"/>
                  </a:lnTo>
                  <a:lnTo>
                    <a:pt x="378041" y="147629"/>
                  </a:lnTo>
                  <a:lnTo>
                    <a:pt x="363631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9" y="19469"/>
                  </a:lnTo>
                  <a:lnTo>
                    <a:pt x="235470" y="5059"/>
                  </a:lnTo>
                  <a:lnTo>
                    <a:pt x="191550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1437" y="1830924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016712" y="5075937"/>
            <a:ext cx="304800" cy="608650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z</a:t>
            </a:r>
            <a:endParaRPr sz="3733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00480" y="6648704"/>
            <a:ext cx="20435147" cy="1754293"/>
            <a:chOff x="487680" y="2493264"/>
            <a:chExt cx="7663180" cy="657860"/>
          </a:xfrm>
        </p:grpSpPr>
        <p:sp>
          <p:nvSpPr>
            <p:cNvPr id="18" name="object 18"/>
            <p:cNvSpPr/>
            <p:nvPr/>
          </p:nvSpPr>
          <p:spPr>
            <a:xfrm>
              <a:off x="1657540" y="2727350"/>
              <a:ext cx="6492875" cy="423545"/>
            </a:xfrm>
            <a:custGeom>
              <a:avLst/>
              <a:gdLst/>
              <a:ahLst/>
              <a:cxnLst/>
              <a:rect l="l" t="t" r="r" b="b"/>
              <a:pathLst>
                <a:path w="6492875" h="423544">
                  <a:moveTo>
                    <a:pt x="6492837" y="398183"/>
                  </a:moveTo>
                  <a:lnTo>
                    <a:pt x="3001302" y="25679"/>
                  </a:lnTo>
                  <a:lnTo>
                    <a:pt x="3004362" y="15735"/>
                  </a:lnTo>
                  <a:lnTo>
                    <a:pt x="3000679" y="16357"/>
                  </a:lnTo>
                  <a:lnTo>
                    <a:pt x="3002508" y="6959"/>
                  </a:lnTo>
                  <a:lnTo>
                    <a:pt x="3000464" y="7531"/>
                  </a:lnTo>
                  <a:lnTo>
                    <a:pt x="3001162" y="2540"/>
                  </a:lnTo>
                  <a:lnTo>
                    <a:pt x="2999778" y="3009"/>
                  </a:lnTo>
                  <a:lnTo>
                    <a:pt x="3000108" y="0"/>
                  </a:lnTo>
                  <a:lnTo>
                    <a:pt x="2920327" y="29794"/>
                  </a:lnTo>
                  <a:lnTo>
                    <a:pt x="2920149" y="29756"/>
                  </a:lnTo>
                  <a:lnTo>
                    <a:pt x="2907728" y="25425"/>
                  </a:lnTo>
                  <a:lnTo>
                    <a:pt x="2839847" y="1892"/>
                  </a:lnTo>
                  <a:lnTo>
                    <a:pt x="2840456" y="6591"/>
                  </a:lnTo>
                  <a:lnTo>
                    <a:pt x="2838513" y="6019"/>
                  </a:lnTo>
                  <a:lnTo>
                    <a:pt x="2840659" y="17856"/>
                  </a:lnTo>
                  <a:lnTo>
                    <a:pt x="2836265" y="17195"/>
                  </a:lnTo>
                  <a:lnTo>
                    <a:pt x="2839618" y="27546"/>
                  </a:lnTo>
                  <a:lnTo>
                    <a:pt x="0" y="398208"/>
                  </a:lnTo>
                  <a:lnTo>
                    <a:pt x="3289" y="423392"/>
                  </a:lnTo>
                  <a:lnTo>
                    <a:pt x="2427401" y="106959"/>
                  </a:lnTo>
                  <a:lnTo>
                    <a:pt x="832739" y="398310"/>
                  </a:lnTo>
                  <a:lnTo>
                    <a:pt x="837298" y="423303"/>
                  </a:lnTo>
                  <a:lnTo>
                    <a:pt x="2737370" y="76149"/>
                  </a:lnTo>
                  <a:lnTo>
                    <a:pt x="1747786" y="398729"/>
                  </a:lnTo>
                  <a:lnTo>
                    <a:pt x="1755648" y="422884"/>
                  </a:lnTo>
                  <a:lnTo>
                    <a:pt x="2845079" y="67754"/>
                  </a:lnTo>
                  <a:lnTo>
                    <a:pt x="2848813" y="70650"/>
                  </a:lnTo>
                  <a:lnTo>
                    <a:pt x="2849715" y="77444"/>
                  </a:lnTo>
                  <a:lnTo>
                    <a:pt x="2851353" y="76339"/>
                  </a:lnTo>
                  <a:lnTo>
                    <a:pt x="2852204" y="80975"/>
                  </a:lnTo>
                  <a:lnTo>
                    <a:pt x="2856090" y="78054"/>
                  </a:lnTo>
                  <a:lnTo>
                    <a:pt x="2859316" y="87960"/>
                  </a:lnTo>
                  <a:lnTo>
                    <a:pt x="2614955" y="403021"/>
                  </a:lnTo>
                  <a:lnTo>
                    <a:pt x="2635021" y="418592"/>
                  </a:lnTo>
                  <a:lnTo>
                    <a:pt x="2883827" y="97802"/>
                  </a:lnTo>
                  <a:lnTo>
                    <a:pt x="2903893" y="113372"/>
                  </a:lnTo>
                  <a:lnTo>
                    <a:pt x="2912072" y="72199"/>
                  </a:lnTo>
                  <a:lnTo>
                    <a:pt x="2920403" y="30137"/>
                  </a:lnTo>
                  <a:lnTo>
                    <a:pt x="2955721" y="107276"/>
                  </a:lnTo>
                  <a:lnTo>
                    <a:pt x="2971647" y="87490"/>
                  </a:lnTo>
                  <a:lnTo>
                    <a:pt x="3385401" y="420700"/>
                  </a:lnTo>
                  <a:lnTo>
                    <a:pt x="3401326" y="400913"/>
                  </a:lnTo>
                  <a:lnTo>
                    <a:pt x="2992450" y="71691"/>
                  </a:lnTo>
                  <a:lnTo>
                    <a:pt x="2993110" y="65455"/>
                  </a:lnTo>
                  <a:lnTo>
                    <a:pt x="4158018" y="422948"/>
                  </a:lnTo>
                  <a:lnTo>
                    <a:pt x="4165473" y="398665"/>
                  </a:lnTo>
                  <a:lnTo>
                    <a:pt x="3153422" y="88061"/>
                  </a:lnTo>
                  <a:lnTo>
                    <a:pt x="4877016" y="423265"/>
                  </a:lnTo>
                  <a:lnTo>
                    <a:pt x="4881867" y="398335"/>
                  </a:lnTo>
                  <a:lnTo>
                    <a:pt x="3382848" y="106819"/>
                  </a:lnTo>
                  <a:lnTo>
                    <a:pt x="5663400" y="423379"/>
                  </a:lnTo>
                  <a:lnTo>
                    <a:pt x="5666892" y="398221"/>
                  </a:lnTo>
                  <a:lnTo>
                    <a:pt x="3717734" y="127660"/>
                  </a:lnTo>
                  <a:lnTo>
                    <a:pt x="6490144" y="423430"/>
                  </a:lnTo>
                  <a:lnTo>
                    <a:pt x="6492837" y="39818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680" y="2493264"/>
              <a:ext cx="2106168" cy="2956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6855" y="8594004"/>
            <a:ext cx="16814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(100,9)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6855" y="11593239"/>
            <a:ext cx="16814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(100,9)</a:t>
            </a:r>
            <a:endParaRPr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02017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6167" y="7329868"/>
            <a:ext cx="18990163" cy="5078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31847" y="11453915"/>
          <a:ext cx="17585256" cy="99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8947"/>
                <a:gridCol w="2328333"/>
                <a:gridCol w="2385907"/>
                <a:gridCol w="2187784"/>
                <a:gridCol w="2047240"/>
                <a:gridCol w="1979504"/>
                <a:gridCol w="2003211"/>
                <a:gridCol w="2094653"/>
                <a:gridCol w="1249677"/>
              </a:tblGrid>
              <a:tr h="593461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x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404283">
                <a:tc>
                  <a:txBody>
                    <a:bodyPr/>
                    <a:lstStyle/>
                    <a:p>
                      <a:pPr marL="31750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853832" y="12723028"/>
            <a:ext cx="96858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The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1307" y="12723028"/>
            <a:ext cx="139192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qui</a:t>
            </a:r>
            <a:r>
              <a:rPr sz="4000" b="1" dirty="0">
                <a:latin typeface="Arial"/>
                <a:cs typeface="Arial"/>
              </a:rPr>
              <a:t>ck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98440" y="12723028"/>
            <a:ext cx="158834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b</a:t>
            </a:r>
            <a:r>
              <a:rPr sz="4000" b="1" dirty="0">
                <a:latin typeface="Arial"/>
                <a:cs typeface="Arial"/>
              </a:rPr>
              <a:t>r</a:t>
            </a:r>
            <a:r>
              <a:rPr sz="4000" b="1" spc="-13" dirty="0">
                <a:latin typeface="Arial"/>
                <a:cs typeface="Arial"/>
              </a:rPr>
              <a:t>own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73907" y="12723028"/>
            <a:ext cx="320040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  <a:tabLst>
                <a:tab pos="1673034" algn="l"/>
              </a:tabLst>
            </a:pPr>
            <a:r>
              <a:rPr sz="4000" b="1" dirty="0">
                <a:latin typeface="Arial"/>
                <a:cs typeface="Arial"/>
              </a:rPr>
              <a:t>f</a:t>
            </a: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x	</a:t>
            </a:r>
            <a:r>
              <a:rPr sz="4000" b="1" spc="-13" dirty="0">
                <a:latin typeface="Arial"/>
                <a:cs typeface="Arial"/>
              </a:rPr>
              <a:t>ju</a:t>
            </a:r>
            <a:r>
              <a:rPr sz="4000" b="1" dirty="0">
                <a:latin typeface="Arial"/>
                <a:cs typeface="Arial"/>
              </a:rPr>
              <a:t>m</a:t>
            </a:r>
            <a:r>
              <a:rPr sz="4000" b="1" spc="-13" dirty="0">
                <a:latin typeface="Arial"/>
                <a:cs typeface="Arial"/>
              </a:rPr>
              <a:t>ps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2868" y="12723028"/>
            <a:ext cx="114300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ver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35211" y="12723028"/>
            <a:ext cx="829733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dirty="0">
                <a:latin typeface="Arial"/>
                <a:cs typeface="Arial"/>
              </a:rPr>
              <a:t>t</a:t>
            </a:r>
            <a:r>
              <a:rPr sz="4000" b="1" spc="-13" dirty="0">
                <a:latin typeface="Arial"/>
                <a:cs typeface="Arial"/>
              </a:rPr>
              <a:t>h</a:t>
            </a:r>
            <a:r>
              <a:rPr sz="4000" b="1" dirty="0"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82096" y="12723028"/>
            <a:ext cx="9956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dog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494054" y="12723028"/>
            <a:ext cx="209973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dirty="0">
                <a:latin typeface="Arial"/>
                <a:cs typeface="Arial"/>
              </a:rPr>
              <a:t>.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6855" y="11593239"/>
            <a:ext cx="16814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(100,9)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231845" y="7430555"/>
          <a:ext cx="17730880" cy="99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7573"/>
                <a:gridCol w="2333413"/>
                <a:gridCol w="2385907"/>
                <a:gridCol w="2187784"/>
                <a:gridCol w="2047240"/>
                <a:gridCol w="1979504"/>
                <a:gridCol w="2003211"/>
                <a:gridCol w="2148837"/>
                <a:gridCol w="1317411"/>
              </a:tblGrid>
              <a:tr h="593461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27025" algn="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45"/>
                        </a:lnSpc>
                      </a:pPr>
                      <a:r>
                        <a:rPr sz="3700" dirty="0">
                          <a:latin typeface="Arial"/>
                          <a:cs typeface="Arial"/>
                        </a:rPr>
                        <a:t>h</a:t>
                      </a:r>
                      <a:endParaRPr sz="37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404283">
                <a:tc>
                  <a:txBody>
                    <a:bodyPr/>
                    <a:lstStyle/>
                    <a:p>
                      <a:pPr marL="31750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L="342900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990"/>
                        </a:lnSpc>
                        <a:spcBef>
                          <a:spcPts val="1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867" marB="0"/>
                </a:tc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426184" y="246087"/>
            <a:ext cx="20007096" cy="1111416"/>
          </a:xfrm>
          <a:prstGeom prst="rect">
            <a:avLst/>
          </a:prstGeom>
        </p:spPr>
        <p:txBody>
          <a:bodyPr vert="horz" wrap="square" lIns="0" tIns="33867" rIns="0" bIns="0" rtlCol="0" anchor="ctr">
            <a:spAutoFit/>
          </a:bodyPr>
          <a:lstStyle/>
          <a:p>
            <a:pPr marL="33867">
              <a:spcBef>
                <a:spcPts val="267"/>
              </a:spcBef>
            </a:pPr>
            <a:r>
              <a:rPr dirty="0"/>
              <a:t>Recurrent NN for text</a:t>
            </a:r>
            <a:r>
              <a:rPr spc="-227" dirty="0"/>
              <a:t> </a:t>
            </a:r>
            <a:r>
              <a:rPr dirty="0"/>
              <a:t>classification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object 15"/>
          <p:cNvSpPr txBox="1"/>
          <p:nvPr/>
        </p:nvSpPr>
        <p:spPr>
          <a:xfrm>
            <a:off x="1123724" y="7504855"/>
            <a:ext cx="1681480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spc="-13" dirty="0">
                <a:latin typeface="Arial"/>
                <a:cs typeface="Arial"/>
              </a:rPr>
              <a:t>(200,9)</a:t>
            </a:r>
            <a:endParaRPr sz="4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47859" y="2294807"/>
            <a:ext cx="1029547" cy="649751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33867">
              <a:spcBef>
                <a:spcPts val="267"/>
              </a:spcBef>
            </a:pPr>
            <a:r>
              <a:rPr sz="4000" b="1" spc="-13" dirty="0">
                <a:latin typeface="Arial"/>
                <a:cs typeface="Arial"/>
              </a:rPr>
              <a:t>P</a:t>
            </a:r>
            <a:r>
              <a:rPr sz="4000" b="1" dirty="0">
                <a:latin typeface="Arial"/>
                <a:cs typeface="Arial"/>
              </a:rPr>
              <a:t>(y)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568868" y="5705024"/>
            <a:ext cx="1166707" cy="1134533"/>
            <a:chOff x="4338325" y="2139384"/>
            <a:chExt cx="437515" cy="425450"/>
          </a:xfrm>
        </p:grpSpPr>
        <p:sp>
          <p:nvSpPr>
            <p:cNvPr id="18" name="object 18"/>
            <p:cNvSpPr/>
            <p:nvPr/>
          </p:nvSpPr>
          <p:spPr>
            <a:xfrm>
              <a:off x="4344675" y="2145734"/>
              <a:ext cx="424815" cy="412750"/>
            </a:xfrm>
            <a:custGeom>
              <a:avLst/>
              <a:gdLst/>
              <a:ahLst/>
              <a:cxnLst/>
              <a:rect l="l" t="t" r="r" b="b"/>
              <a:pathLst>
                <a:path w="424814" h="412750">
                  <a:moveTo>
                    <a:pt x="212399" y="0"/>
                  </a:moveTo>
                  <a:lnTo>
                    <a:pt x="163698" y="5447"/>
                  </a:lnTo>
                  <a:lnTo>
                    <a:pt x="118991" y="20963"/>
                  </a:lnTo>
                  <a:lnTo>
                    <a:pt x="79554" y="45310"/>
                  </a:lnTo>
                  <a:lnTo>
                    <a:pt x="46661" y="77251"/>
                  </a:lnTo>
                  <a:lnTo>
                    <a:pt x="21588" y="115546"/>
                  </a:lnTo>
                  <a:lnTo>
                    <a:pt x="5609" y="158959"/>
                  </a:lnTo>
                  <a:lnTo>
                    <a:pt x="0" y="206250"/>
                  </a:lnTo>
                  <a:lnTo>
                    <a:pt x="5609" y="253541"/>
                  </a:lnTo>
                  <a:lnTo>
                    <a:pt x="21588" y="296953"/>
                  </a:lnTo>
                  <a:lnTo>
                    <a:pt x="46661" y="335249"/>
                  </a:lnTo>
                  <a:lnTo>
                    <a:pt x="79554" y="367189"/>
                  </a:lnTo>
                  <a:lnTo>
                    <a:pt x="118991" y="391536"/>
                  </a:lnTo>
                  <a:lnTo>
                    <a:pt x="163698" y="407052"/>
                  </a:lnTo>
                  <a:lnTo>
                    <a:pt x="212399" y="412499"/>
                  </a:lnTo>
                  <a:lnTo>
                    <a:pt x="261101" y="407052"/>
                  </a:lnTo>
                  <a:lnTo>
                    <a:pt x="305807" y="391536"/>
                  </a:lnTo>
                  <a:lnTo>
                    <a:pt x="345245" y="367189"/>
                  </a:lnTo>
                  <a:lnTo>
                    <a:pt x="378137" y="335249"/>
                  </a:lnTo>
                  <a:lnTo>
                    <a:pt x="403211" y="296953"/>
                  </a:lnTo>
                  <a:lnTo>
                    <a:pt x="419190" y="253541"/>
                  </a:lnTo>
                  <a:lnTo>
                    <a:pt x="424799" y="206250"/>
                  </a:lnTo>
                  <a:lnTo>
                    <a:pt x="419190" y="158959"/>
                  </a:lnTo>
                  <a:lnTo>
                    <a:pt x="403211" y="115546"/>
                  </a:lnTo>
                  <a:lnTo>
                    <a:pt x="378137" y="77251"/>
                  </a:lnTo>
                  <a:lnTo>
                    <a:pt x="345245" y="45310"/>
                  </a:lnTo>
                  <a:lnTo>
                    <a:pt x="305807" y="20963"/>
                  </a:lnTo>
                  <a:lnTo>
                    <a:pt x="261101" y="5447"/>
                  </a:lnTo>
                  <a:lnTo>
                    <a:pt x="21239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19" name="object 19"/>
            <p:cNvSpPr/>
            <p:nvPr/>
          </p:nvSpPr>
          <p:spPr>
            <a:xfrm>
              <a:off x="4344675" y="2145734"/>
              <a:ext cx="424815" cy="412750"/>
            </a:xfrm>
            <a:custGeom>
              <a:avLst/>
              <a:gdLst/>
              <a:ahLst/>
              <a:cxnLst/>
              <a:rect l="l" t="t" r="r" b="b"/>
              <a:pathLst>
                <a:path w="424814" h="412750">
                  <a:moveTo>
                    <a:pt x="0" y="206250"/>
                  </a:moveTo>
                  <a:lnTo>
                    <a:pt x="5609" y="158958"/>
                  </a:lnTo>
                  <a:lnTo>
                    <a:pt x="21588" y="115546"/>
                  </a:lnTo>
                  <a:lnTo>
                    <a:pt x="46661" y="77251"/>
                  </a:lnTo>
                  <a:lnTo>
                    <a:pt x="79554" y="45310"/>
                  </a:lnTo>
                  <a:lnTo>
                    <a:pt x="118991" y="20963"/>
                  </a:lnTo>
                  <a:lnTo>
                    <a:pt x="163698" y="5447"/>
                  </a:lnTo>
                  <a:lnTo>
                    <a:pt x="212400" y="0"/>
                  </a:lnTo>
                  <a:lnTo>
                    <a:pt x="261101" y="5447"/>
                  </a:lnTo>
                  <a:lnTo>
                    <a:pt x="305808" y="20963"/>
                  </a:lnTo>
                  <a:lnTo>
                    <a:pt x="345245" y="45310"/>
                  </a:lnTo>
                  <a:lnTo>
                    <a:pt x="378138" y="77251"/>
                  </a:lnTo>
                  <a:lnTo>
                    <a:pt x="403211" y="115546"/>
                  </a:lnTo>
                  <a:lnTo>
                    <a:pt x="419190" y="158958"/>
                  </a:lnTo>
                  <a:lnTo>
                    <a:pt x="424800" y="206250"/>
                  </a:lnTo>
                  <a:lnTo>
                    <a:pt x="419190" y="253541"/>
                  </a:lnTo>
                  <a:lnTo>
                    <a:pt x="403211" y="296953"/>
                  </a:lnTo>
                  <a:lnTo>
                    <a:pt x="378138" y="335248"/>
                  </a:lnTo>
                  <a:lnTo>
                    <a:pt x="345245" y="367189"/>
                  </a:lnTo>
                  <a:lnTo>
                    <a:pt x="305808" y="391536"/>
                  </a:lnTo>
                  <a:lnTo>
                    <a:pt x="261101" y="407052"/>
                  </a:lnTo>
                  <a:lnTo>
                    <a:pt x="212400" y="412500"/>
                  </a:lnTo>
                  <a:lnTo>
                    <a:pt x="163698" y="407052"/>
                  </a:lnTo>
                  <a:lnTo>
                    <a:pt x="118991" y="391536"/>
                  </a:lnTo>
                  <a:lnTo>
                    <a:pt x="79554" y="367189"/>
                  </a:lnTo>
                  <a:lnTo>
                    <a:pt x="46661" y="335248"/>
                  </a:lnTo>
                  <a:lnTo>
                    <a:pt x="21588" y="296953"/>
                  </a:lnTo>
                  <a:lnTo>
                    <a:pt x="5609" y="253541"/>
                  </a:lnTo>
                  <a:lnTo>
                    <a:pt x="0" y="206250"/>
                  </a:lnTo>
                  <a:close/>
                </a:path>
              </a:pathLst>
            </a:custGeom>
            <a:ln w="12700">
              <a:solidFill>
                <a:srgbClr val="FFD320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944767" y="5897356"/>
            <a:ext cx="414867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93"/>
              </a:lnSpc>
            </a:pPr>
            <a:r>
              <a:rPr sz="5333" b="1" dirty="0">
                <a:latin typeface="Arial"/>
                <a:cs typeface="Arial"/>
              </a:rPr>
              <a:t>?</a:t>
            </a:r>
            <a:endParaRPr sz="5333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050595" y="3950760"/>
            <a:ext cx="203200" cy="1771227"/>
          </a:xfrm>
          <a:custGeom>
            <a:avLst/>
            <a:gdLst/>
            <a:ahLst/>
            <a:cxnLst/>
            <a:rect l="l" t="t" r="r" b="b"/>
            <a:pathLst>
              <a:path w="76200" h="664210">
                <a:moveTo>
                  <a:pt x="50800" y="63500"/>
                </a:moveTo>
                <a:lnTo>
                  <a:pt x="25400" y="63500"/>
                </a:lnTo>
                <a:lnTo>
                  <a:pt x="25401" y="664199"/>
                </a:lnTo>
                <a:lnTo>
                  <a:pt x="50801" y="664199"/>
                </a:lnTo>
                <a:lnTo>
                  <a:pt x="50800" y="63500"/>
                </a:lnTo>
                <a:close/>
              </a:path>
              <a:path w="76200" h="66421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64210">
                <a:moveTo>
                  <a:pt x="69850" y="63500"/>
                </a:moveTo>
                <a:lnTo>
                  <a:pt x="50800" y="63500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  <p:sp>
        <p:nvSpPr>
          <p:cNvPr id="22" name="object 22"/>
          <p:cNvSpPr txBox="1"/>
          <p:nvPr/>
        </p:nvSpPr>
        <p:spPr>
          <a:xfrm>
            <a:off x="10293024" y="3300689"/>
            <a:ext cx="3718560" cy="652316"/>
          </a:xfrm>
          <a:prstGeom prst="rect">
            <a:avLst/>
          </a:prstGeom>
          <a:solidFill>
            <a:srgbClr val="FFE599"/>
          </a:solidFill>
        </p:spPr>
        <p:txBody>
          <a:bodyPr vert="horz" wrap="square" lIns="0" tIns="99907" rIns="0" bIns="0" rtlCol="0">
            <a:spAutoFit/>
          </a:bodyPr>
          <a:lstStyle/>
          <a:p>
            <a:pPr marL="1095600">
              <a:lnSpc>
                <a:spcPts val="4333"/>
              </a:lnSpc>
              <a:spcBef>
                <a:spcPts val="787"/>
              </a:spcBef>
            </a:pPr>
            <a:r>
              <a:rPr sz="4000" b="1" spc="-13" dirty="0">
                <a:latin typeface="Arial"/>
                <a:cs typeface="Arial"/>
              </a:rPr>
              <a:t>Linear</a:t>
            </a:r>
            <a:endParaRPr sz="4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050621" y="2876688"/>
            <a:ext cx="203200" cy="4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4"/>
          </a:p>
        </p:txBody>
      </p:sp>
      <p:grpSp>
        <p:nvGrpSpPr>
          <p:cNvPr id="24" name="object 24"/>
          <p:cNvGrpSpPr/>
          <p:nvPr/>
        </p:nvGrpSpPr>
        <p:grpSpPr>
          <a:xfrm>
            <a:off x="9569464" y="4308799"/>
            <a:ext cx="5245947" cy="2504440"/>
            <a:chOff x="3588549" y="1615799"/>
            <a:chExt cx="1967230" cy="939165"/>
          </a:xfrm>
        </p:grpSpPr>
        <p:sp>
          <p:nvSpPr>
            <p:cNvPr id="25" name="object 25"/>
            <p:cNvSpPr/>
            <p:nvPr/>
          </p:nvSpPr>
          <p:spPr>
            <a:xfrm>
              <a:off x="3594899" y="2106436"/>
              <a:ext cx="1954530" cy="441959"/>
            </a:xfrm>
            <a:custGeom>
              <a:avLst/>
              <a:gdLst/>
              <a:ahLst/>
              <a:cxnLst/>
              <a:rect l="l" t="t" r="r" b="b"/>
              <a:pathLst>
                <a:path w="1954529" h="441960">
                  <a:moveTo>
                    <a:pt x="1954199" y="0"/>
                  </a:moveTo>
                  <a:lnTo>
                    <a:pt x="0" y="0"/>
                  </a:lnTo>
                  <a:lnTo>
                    <a:pt x="0" y="441900"/>
                  </a:lnTo>
                  <a:lnTo>
                    <a:pt x="1954199" y="441900"/>
                  </a:lnTo>
                  <a:lnTo>
                    <a:pt x="1954199" y="0"/>
                  </a:lnTo>
                  <a:close/>
                </a:path>
              </a:pathLst>
            </a:custGeom>
            <a:solidFill>
              <a:srgbClr val="FFE599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4899" y="2106436"/>
              <a:ext cx="1954530" cy="441959"/>
            </a:xfrm>
            <a:custGeom>
              <a:avLst/>
              <a:gdLst/>
              <a:ahLst/>
              <a:cxnLst/>
              <a:rect l="l" t="t" r="r" b="b"/>
              <a:pathLst>
                <a:path w="1954529" h="441960">
                  <a:moveTo>
                    <a:pt x="0" y="0"/>
                  </a:moveTo>
                  <a:lnTo>
                    <a:pt x="1954200" y="0"/>
                  </a:lnTo>
                  <a:lnTo>
                    <a:pt x="1954200" y="441900"/>
                  </a:lnTo>
                  <a:lnTo>
                    <a:pt x="0" y="4419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65513" y="16221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191549" y="0"/>
                  </a:moveTo>
                  <a:lnTo>
                    <a:pt x="147628" y="5059"/>
                  </a:lnTo>
                  <a:lnTo>
                    <a:pt x="107310" y="19469"/>
                  </a:lnTo>
                  <a:lnTo>
                    <a:pt x="71744" y="42081"/>
                  </a:lnTo>
                  <a:lnTo>
                    <a:pt x="42081" y="71745"/>
                  </a:lnTo>
                  <a:lnTo>
                    <a:pt x="19469" y="107311"/>
                  </a:lnTo>
                  <a:lnTo>
                    <a:pt x="5058" y="147629"/>
                  </a:lnTo>
                  <a:lnTo>
                    <a:pt x="0" y="191550"/>
                  </a:lnTo>
                  <a:lnTo>
                    <a:pt x="5058" y="235470"/>
                  </a:lnTo>
                  <a:lnTo>
                    <a:pt x="19469" y="275789"/>
                  </a:lnTo>
                  <a:lnTo>
                    <a:pt x="42081" y="311354"/>
                  </a:lnTo>
                  <a:lnTo>
                    <a:pt x="71744" y="341018"/>
                  </a:lnTo>
                  <a:lnTo>
                    <a:pt x="107310" y="363631"/>
                  </a:lnTo>
                  <a:lnTo>
                    <a:pt x="147628" y="378041"/>
                  </a:lnTo>
                  <a:lnTo>
                    <a:pt x="191549" y="383100"/>
                  </a:lnTo>
                  <a:lnTo>
                    <a:pt x="235469" y="378041"/>
                  </a:lnTo>
                  <a:lnTo>
                    <a:pt x="275788" y="363631"/>
                  </a:lnTo>
                  <a:lnTo>
                    <a:pt x="311354" y="341018"/>
                  </a:lnTo>
                  <a:lnTo>
                    <a:pt x="341018" y="311354"/>
                  </a:lnTo>
                  <a:lnTo>
                    <a:pt x="363630" y="275789"/>
                  </a:lnTo>
                  <a:lnTo>
                    <a:pt x="378040" y="235470"/>
                  </a:lnTo>
                  <a:lnTo>
                    <a:pt x="383099" y="191550"/>
                  </a:lnTo>
                  <a:lnTo>
                    <a:pt x="378040" y="147629"/>
                  </a:lnTo>
                  <a:lnTo>
                    <a:pt x="363630" y="107311"/>
                  </a:lnTo>
                  <a:lnTo>
                    <a:pt x="341018" y="71745"/>
                  </a:lnTo>
                  <a:lnTo>
                    <a:pt x="311354" y="42081"/>
                  </a:lnTo>
                  <a:lnTo>
                    <a:pt x="275788" y="19469"/>
                  </a:lnTo>
                  <a:lnTo>
                    <a:pt x="235469" y="5059"/>
                  </a:lnTo>
                  <a:lnTo>
                    <a:pt x="191549" y="0"/>
                  </a:lnTo>
                  <a:close/>
                </a:path>
              </a:pathLst>
            </a:custGeom>
            <a:solidFill>
              <a:srgbClr val="C9DAF8"/>
            </a:solidFill>
          </p:spPr>
          <p:txBody>
            <a:bodyPr wrap="square" lIns="0" tIns="0" rIns="0" bIns="0" rtlCol="0"/>
            <a:lstStyle/>
            <a:p>
              <a:endParaRPr sz="13334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65513" y="1622149"/>
              <a:ext cx="383540" cy="383540"/>
            </a:xfrm>
            <a:custGeom>
              <a:avLst/>
              <a:gdLst/>
              <a:ahLst/>
              <a:cxnLst/>
              <a:rect l="l" t="t" r="r" b="b"/>
              <a:pathLst>
                <a:path w="383539" h="383539">
                  <a:moveTo>
                    <a:pt x="0" y="191550"/>
                  </a:moveTo>
                  <a:lnTo>
                    <a:pt x="5058" y="147629"/>
                  </a:lnTo>
                  <a:lnTo>
                    <a:pt x="19469" y="107311"/>
                  </a:lnTo>
                  <a:lnTo>
                    <a:pt x="42081" y="71745"/>
                  </a:lnTo>
                  <a:lnTo>
                    <a:pt x="71745" y="42081"/>
                  </a:lnTo>
                  <a:lnTo>
                    <a:pt x="107311" y="19469"/>
                  </a:lnTo>
                  <a:lnTo>
                    <a:pt x="147629" y="5058"/>
                  </a:lnTo>
                  <a:lnTo>
                    <a:pt x="191550" y="0"/>
                  </a:lnTo>
                  <a:lnTo>
                    <a:pt x="235470" y="5058"/>
                  </a:lnTo>
                  <a:lnTo>
                    <a:pt x="275788" y="19469"/>
                  </a:lnTo>
                  <a:lnTo>
                    <a:pt x="311354" y="42081"/>
                  </a:lnTo>
                  <a:lnTo>
                    <a:pt x="341018" y="71745"/>
                  </a:lnTo>
                  <a:lnTo>
                    <a:pt x="363630" y="107311"/>
                  </a:lnTo>
                  <a:lnTo>
                    <a:pt x="378041" y="147629"/>
                  </a:lnTo>
                  <a:lnTo>
                    <a:pt x="383100" y="191550"/>
                  </a:lnTo>
                  <a:lnTo>
                    <a:pt x="378041" y="235470"/>
                  </a:lnTo>
                  <a:lnTo>
                    <a:pt x="363630" y="275788"/>
                  </a:lnTo>
                  <a:lnTo>
                    <a:pt x="341018" y="311354"/>
                  </a:lnTo>
                  <a:lnTo>
                    <a:pt x="311354" y="341018"/>
                  </a:lnTo>
                  <a:lnTo>
                    <a:pt x="275788" y="363630"/>
                  </a:lnTo>
                  <a:lnTo>
                    <a:pt x="235470" y="378041"/>
                  </a:lnTo>
                  <a:lnTo>
                    <a:pt x="191550" y="383100"/>
                  </a:lnTo>
                  <a:lnTo>
                    <a:pt x="147629" y="378041"/>
                  </a:lnTo>
                  <a:lnTo>
                    <a:pt x="107311" y="363630"/>
                  </a:lnTo>
                  <a:lnTo>
                    <a:pt x="71745" y="341018"/>
                  </a:lnTo>
                  <a:lnTo>
                    <a:pt x="42081" y="311354"/>
                  </a:lnTo>
                  <a:lnTo>
                    <a:pt x="19469" y="275788"/>
                  </a:lnTo>
                  <a:lnTo>
                    <a:pt x="5058" y="235470"/>
                  </a:lnTo>
                  <a:lnTo>
                    <a:pt x="0" y="19155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3334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198100" y="4515104"/>
            <a:ext cx="3991187" cy="2227106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R="57574">
              <a:spcBef>
                <a:spcPts val="267"/>
              </a:spcBef>
            </a:pPr>
            <a:r>
              <a:rPr sz="3733" dirty="0">
                <a:latin typeface="Arial"/>
                <a:cs typeface="Arial"/>
              </a:rPr>
              <a:t>z</a:t>
            </a:r>
            <a:endParaRPr sz="3733">
              <a:latin typeface="Arial"/>
              <a:cs typeface="Arial"/>
            </a:endParaRPr>
          </a:p>
          <a:p>
            <a:pPr>
              <a:spcBef>
                <a:spcPts val="80"/>
              </a:spcBef>
            </a:pPr>
            <a:endParaRPr sz="4267">
              <a:latin typeface="Arial"/>
              <a:cs typeface="Arial"/>
            </a:endParaRPr>
          </a:p>
          <a:p>
            <a:pPr marL="33867" marR="13547">
              <a:lnSpc>
                <a:spcPts val="3707"/>
              </a:lnSpc>
            </a:pPr>
            <a:r>
              <a:rPr sz="3200" b="1" spc="-13" dirty="0">
                <a:latin typeface="Arial"/>
                <a:cs typeface="Arial"/>
              </a:rPr>
              <a:t>Max </a:t>
            </a:r>
            <a:r>
              <a:rPr sz="3200" b="1" dirty="0">
                <a:latin typeface="Arial"/>
                <a:cs typeface="Arial"/>
              </a:rPr>
              <a:t>or </a:t>
            </a:r>
            <a:r>
              <a:rPr sz="3200" b="1" spc="-13" dirty="0">
                <a:latin typeface="Arial"/>
                <a:cs typeface="Arial"/>
              </a:rPr>
              <a:t>average</a:t>
            </a:r>
            <a:r>
              <a:rPr sz="3200" b="1" spc="-213" dirty="0">
                <a:latin typeface="Arial"/>
                <a:cs typeface="Arial"/>
              </a:rPr>
              <a:t> </a:t>
            </a:r>
            <a:r>
              <a:rPr sz="3200" b="1" spc="-13" dirty="0">
                <a:latin typeface="Arial"/>
                <a:cs typeface="Arial"/>
              </a:rPr>
              <a:t>over  time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431183" y="6705871"/>
            <a:ext cx="17310947" cy="675640"/>
          </a:xfrm>
          <a:custGeom>
            <a:avLst/>
            <a:gdLst/>
            <a:ahLst/>
            <a:cxnLst/>
            <a:rect l="l" t="t" r="r" b="b"/>
            <a:pathLst>
              <a:path w="6491605" h="253364">
                <a:moveTo>
                  <a:pt x="2910306" y="33642"/>
                </a:moveTo>
                <a:lnTo>
                  <a:pt x="2890583" y="25476"/>
                </a:lnTo>
                <a:lnTo>
                  <a:pt x="2831592" y="1041"/>
                </a:lnTo>
                <a:lnTo>
                  <a:pt x="2831769" y="3695"/>
                </a:lnTo>
                <a:lnTo>
                  <a:pt x="2830703" y="3276"/>
                </a:lnTo>
                <a:lnTo>
                  <a:pt x="2831401" y="10350"/>
                </a:lnTo>
                <a:lnTo>
                  <a:pt x="2828594" y="9512"/>
                </a:lnTo>
                <a:lnTo>
                  <a:pt x="2831617" y="26517"/>
                </a:lnTo>
                <a:lnTo>
                  <a:pt x="0" y="227672"/>
                </a:lnTo>
                <a:lnTo>
                  <a:pt x="1803" y="253009"/>
                </a:lnTo>
                <a:lnTo>
                  <a:pt x="2016125" y="109905"/>
                </a:lnTo>
                <a:lnTo>
                  <a:pt x="833043" y="227698"/>
                </a:lnTo>
                <a:lnTo>
                  <a:pt x="835558" y="252971"/>
                </a:lnTo>
                <a:lnTo>
                  <a:pt x="2584373" y="78867"/>
                </a:lnTo>
                <a:lnTo>
                  <a:pt x="1748866" y="227838"/>
                </a:lnTo>
                <a:lnTo>
                  <a:pt x="1753336" y="252844"/>
                </a:lnTo>
                <a:lnTo>
                  <a:pt x="2835275" y="59931"/>
                </a:lnTo>
                <a:lnTo>
                  <a:pt x="2835808" y="60680"/>
                </a:lnTo>
                <a:lnTo>
                  <a:pt x="2836570" y="71272"/>
                </a:lnTo>
                <a:lnTo>
                  <a:pt x="2616962" y="230047"/>
                </a:lnTo>
                <a:lnTo>
                  <a:pt x="2631846" y="250634"/>
                </a:lnTo>
                <a:lnTo>
                  <a:pt x="2855988" y="88582"/>
                </a:lnTo>
                <a:lnTo>
                  <a:pt x="2870873" y="109156"/>
                </a:lnTo>
                <a:lnTo>
                  <a:pt x="2896247" y="60553"/>
                </a:lnTo>
                <a:lnTo>
                  <a:pt x="2910306" y="33642"/>
                </a:lnTo>
                <a:close/>
              </a:path>
              <a:path w="6491605" h="253364">
                <a:moveTo>
                  <a:pt x="6491529" y="227660"/>
                </a:moveTo>
                <a:lnTo>
                  <a:pt x="2988868" y="25463"/>
                </a:lnTo>
                <a:lnTo>
                  <a:pt x="2991688" y="8470"/>
                </a:lnTo>
                <a:lnTo>
                  <a:pt x="2989478" y="9156"/>
                </a:lnTo>
                <a:lnTo>
                  <a:pt x="2990062" y="3708"/>
                </a:lnTo>
                <a:lnTo>
                  <a:pt x="2988919" y="4140"/>
                </a:lnTo>
                <a:lnTo>
                  <a:pt x="2989135" y="1346"/>
                </a:lnTo>
                <a:lnTo>
                  <a:pt x="2988475" y="1625"/>
                </a:lnTo>
                <a:lnTo>
                  <a:pt x="2988576" y="0"/>
                </a:lnTo>
                <a:lnTo>
                  <a:pt x="2910306" y="33642"/>
                </a:lnTo>
                <a:lnTo>
                  <a:pt x="2965335" y="98666"/>
                </a:lnTo>
                <a:lnTo>
                  <a:pt x="2973540" y="79514"/>
                </a:lnTo>
                <a:lnTo>
                  <a:pt x="2979267" y="83654"/>
                </a:lnTo>
                <a:lnTo>
                  <a:pt x="2980144" y="78257"/>
                </a:lnTo>
                <a:lnTo>
                  <a:pt x="2982099" y="79489"/>
                </a:lnTo>
                <a:lnTo>
                  <a:pt x="2982214" y="78295"/>
                </a:lnTo>
                <a:lnTo>
                  <a:pt x="3387699" y="252018"/>
                </a:lnTo>
                <a:lnTo>
                  <a:pt x="3397707" y="228663"/>
                </a:lnTo>
                <a:lnTo>
                  <a:pt x="3011678" y="63284"/>
                </a:lnTo>
                <a:lnTo>
                  <a:pt x="4158932" y="252869"/>
                </a:lnTo>
                <a:lnTo>
                  <a:pt x="4163072" y="227812"/>
                </a:lnTo>
                <a:lnTo>
                  <a:pt x="3335553" y="91071"/>
                </a:lnTo>
                <a:lnTo>
                  <a:pt x="4877574" y="252971"/>
                </a:lnTo>
                <a:lnTo>
                  <a:pt x="4880229" y="227711"/>
                </a:lnTo>
                <a:lnTo>
                  <a:pt x="3761689" y="110274"/>
                </a:lnTo>
                <a:lnTo>
                  <a:pt x="5663654" y="253009"/>
                </a:lnTo>
                <a:lnTo>
                  <a:pt x="5665546" y="227672"/>
                </a:lnTo>
                <a:lnTo>
                  <a:pt x="4380166" y="131229"/>
                </a:lnTo>
                <a:lnTo>
                  <a:pt x="6490068" y="253022"/>
                </a:lnTo>
                <a:lnTo>
                  <a:pt x="6491529" y="227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334"/>
          </a:p>
        </p:txBody>
      </p:sp>
    </p:spTree>
    <p:extLst>
      <p:ext uri="{BB962C8B-B14F-4D97-AF65-F5344CB8AC3E}">
        <p14:creationId xmlns:p14="http://schemas.microsoft.com/office/powerpoint/2010/main" val="1754386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Clustering methods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84" y="2251723"/>
            <a:ext cx="19202438" cy="114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3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Mover’s Distance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77" y="3174364"/>
            <a:ext cx="10329863" cy="814115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12900392"/>
            <a:ext cx="156057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4400" dirty="0"/>
              <a:t>http://proceedings.mlr.press/v37/kusnerb15.pdf</a:t>
            </a:r>
          </a:p>
        </p:txBody>
      </p:sp>
    </p:spTree>
    <p:extLst>
      <p:ext uri="{BB962C8B-B14F-4D97-AF65-F5344CB8AC3E}">
        <p14:creationId xmlns:p14="http://schemas.microsoft.com/office/powerpoint/2010/main" val="2848307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426183" y="331583"/>
            <a:ext cx="21141739" cy="940424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силы различных связей в социальных медиа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ru-RU" dirty="0" smtClean="0"/>
              <a:t>Анализ силы различных связей в социальных медиа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sp>
        <p:nvSpPr>
          <p:cNvPr id="7" name="Текст 8"/>
          <p:cNvSpPr txBox="1">
            <a:spLocks/>
          </p:cNvSpPr>
          <p:nvPr/>
        </p:nvSpPr>
        <p:spPr>
          <a:xfrm>
            <a:off x="1414443" y="2386371"/>
            <a:ext cx="20917046" cy="205741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20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5760" b="1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9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37027" y="2610154"/>
            <a:ext cx="61141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User - Group</a:t>
            </a:r>
            <a:endParaRPr lang="ru-RU" sz="8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62070" y="8125465"/>
            <a:ext cx="651492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User - Public page</a:t>
            </a:r>
            <a:endParaRPr lang="ru-RU" sz="6000" dirty="0"/>
          </a:p>
        </p:txBody>
      </p:sp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85408"/>
              </p:ext>
            </p:extLst>
          </p:nvPr>
        </p:nvGraphicFramePr>
        <p:xfrm>
          <a:off x="1822852" y="4426956"/>
          <a:ext cx="19941060" cy="3725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93090">
                  <a:extLst>
                    <a:ext uri="{9D8B030D-6E8A-4147-A177-3AD203B41FA5}">
                      <a16:colId xmlns="" xmlns:a16="http://schemas.microsoft.com/office/drawing/2014/main" val="1435365356"/>
                    </a:ext>
                  </a:extLst>
                </a:gridCol>
                <a:gridCol w="3435281">
                  <a:extLst>
                    <a:ext uri="{9D8B030D-6E8A-4147-A177-3AD203B41FA5}">
                      <a16:colId xmlns="" xmlns:a16="http://schemas.microsoft.com/office/drawing/2014/main" val="2338431471"/>
                    </a:ext>
                  </a:extLst>
                </a:gridCol>
                <a:gridCol w="3435281">
                  <a:extLst>
                    <a:ext uri="{9D8B030D-6E8A-4147-A177-3AD203B41FA5}">
                      <a16:colId xmlns="" xmlns:a16="http://schemas.microsoft.com/office/drawing/2014/main" val="3946885729"/>
                    </a:ext>
                  </a:extLst>
                </a:gridCol>
                <a:gridCol w="3784286">
                  <a:extLst>
                    <a:ext uri="{9D8B030D-6E8A-4147-A177-3AD203B41FA5}">
                      <a16:colId xmlns="" xmlns:a16="http://schemas.microsoft.com/office/drawing/2014/main" val="2639598395"/>
                    </a:ext>
                  </a:extLst>
                </a:gridCol>
                <a:gridCol w="3093122">
                  <a:extLst>
                    <a:ext uri="{9D8B030D-6E8A-4147-A177-3AD203B41FA5}">
                      <a16:colId xmlns="" xmlns:a16="http://schemas.microsoft.com/office/drawing/2014/main" val="3862027943"/>
                    </a:ext>
                  </a:extLst>
                </a:gridCol>
              </a:tblGrid>
              <a:tr h="1053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 </a:t>
                      </a:r>
                      <a:endParaRPr lang="ru-RU" sz="4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USER_GROUP</a:t>
                      </a:r>
                      <a:endParaRPr lang="ru-RU" sz="4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USER_GROUP _BY_LINKS</a:t>
                      </a:r>
                      <a:endParaRPr lang="ru-RU" sz="4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USER_GROUP _COMMENT</a:t>
                      </a:r>
                      <a:endParaRPr lang="ru-RU" sz="4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USER_GROUP _REPOST</a:t>
                      </a:r>
                      <a:endParaRPr lang="ru-RU" sz="4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extLst>
                  <a:ext uri="{0D108BD9-81ED-4DB2-BD59-A6C34878D82A}">
                    <a16:rowId xmlns="" xmlns:a16="http://schemas.microsoft.com/office/drawing/2014/main" val="1472880274"/>
                  </a:ext>
                </a:extLst>
              </a:tr>
              <a:tr h="65833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USER_GROUP</a:t>
                      </a:r>
                      <a:endParaRPr lang="ru-RU" sz="4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1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0,0</a:t>
                      </a:r>
                      <a:r>
                        <a:rPr lang="en-US" sz="3400" dirty="0">
                          <a:effectLst/>
                        </a:rPr>
                        <a:t>7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0</a:t>
                      </a:r>
                      <a:endParaRPr lang="ru-RU" sz="3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extLst>
                  <a:ext uri="{0D108BD9-81ED-4DB2-BD59-A6C34878D82A}">
                    <a16:rowId xmlns="" xmlns:a16="http://schemas.microsoft.com/office/drawing/2014/main" val="966253947"/>
                  </a:ext>
                </a:extLst>
              </a:tr>
              <a:tr h="65833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USER_GROUP _BY_LINKS</a:t>
                      </a:r>
                      <a:endParaRPr lang="ru-RU" sz="4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0,31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1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0,1</a:t>
                      </a:r>
                      <a:r>
                        <a:rPr lang="en-US" sz="3400" dirty="0">
                          <a:effectLst/>
                        </a:rPr>
                        <a:t>9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0</a:t>
                      </a:r>
                      <a:endParaRPr lang="ru-RU" sz="3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extLst>
                  <a:ext uri="{0D108BD9-81ED-4DB2-BD59-A6C34878D82A}">
                    <a16:rowId xmlns="" xmlns:a16="http://schemas.microsoft.com/office/drawing/2014/main" val="162613049"/>
                  </a:ext>
                </a:extLst>
              </a:tr>
              <a:tr h="65833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USER_GROUP _COMMENT</a:t>
                      </a:r>
                      <a:endParaRPr lang="ru-RU" sz="4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solidFill>
                            <a:srgbClr val="FF0000"/>
                          </a:solidFill>
                          <a:effectLst/>
                        </a:rPr>
                        <a:t>0,76</a:t>
                      </a:r>
                      <a:endParaRPr lang="ru-RU" sz="3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1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0</a:t>
                      </a:r>
                      <a:endParaRPr lang="ru-RU" sz="3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extLst>
                  <a:ext uri="{0D108BD9-81ED-4DB2-BD59-A6C34878D82A}">
                    <a16:rowId xmlns="" xmlns:a16="http://schemas.microsoft.com/office/drawing/2014/main" val="2819331945"/>
                  </a:ext>
                </a:extLst>
              </a:tr>
              <a:tr h="6975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USER_GROUP _REPOST</a:t>
                      </a:r>
                      <a:endParaRPr lang="ru-RU" sz="4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0</a:t>
                      </a:r>
                      <a:endParaRPr lang="ru-RU" sz="3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0</a:t>
                      </a:r>
                      <a:endParaRPr lang="ru-RU" sz="3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1</a:t>
                      </a:r>
                      <a:endParaRPr lang="ru-RU" sz="3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37002" marR="237002" marT="0" marB="0" anchor="b"/>
                </a:tc>
                <a:extLst>
                  <a:ext uri="{0D108BD9-81ED-4DB2-BD59-A6C34878D82A}">
                    <a16:rowId xmlns="" xmlns:a16="http://schemas.microsoft.com/office/drawing/2014/main" val="3912272740"/>
                  </a:ext>
                </a:extLst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62162"/>
              </p:ext>
            </p:extLst>
          </p:nvPr>
        </p:nvGraphicFramePr>
        <p:xfrm>
          <a:off x="1822852" y="9144866"/>
          <a:ext cx="19941060" cy="45711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59723">
                  <a:extLst>
                    <a:ext uri="{9D8B030D-6E8A-4147-A177-3AD203B41FA5}">
                      <a16:colId xmlns="" xmlns:a16="http://schemas.microsoft.com/office/drawing/2014/main" val="3767728480"/>
                    </a:ext>
                  </a:extLst>
                </a:gridCol>
                <a:gridCol w="3426374">
                  <a:extLst>
                    <a:ext uri="{9D8B030D-6E8A-4147-A177-3AD203B41FA5}">
                      <a16:colId xmlns="" xmlns:a16="http://schemas.microsoft.com/office/drawing/2014/main" val="2432382859"/>
                    </a:ext>
                  </a:extLst>
                </a:gridCol>
                <a:gridCol w="5780909">
                  <a:extLst>
                    <a:ext uri="{9D8B030D-6E8A-4147-A177-3AD203B41FA5}">
                      <a16:colId xmlns="" xmlns:a16="http://schemas.microsoft.com/office/drawing/2014/main" val="90029531"/>
                    </a:ext>
                  </a:extLst>
                </a:gridCol>
                <a:gridCol w="4474054">
                  <a:extLst>
                    <a:ext uri="{9D8B030D-6E8A-4147-A177-3AD203B41FA5}">
                      <a16:colId xmlns="" xmlns:a16="http://schemas.microsoft.com/office/drawing/2014/main" val="2097234084"/>
                    </a:ext>
                  </a:extLst>
                </a:gridCol>
              </a:tblGrid>
              <a:tr h="15728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USER_PAGE</a:t>
                      </a:r>
                      <a:endParaRPr lang="ru-RU" sz="2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USER_PAGE_BY_</a:t>
                      </a:r>
                      <a:endParaRPr lang="ru-RU" sz="29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COMMENT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USER_PAGE_BY_</a:t>
                      </a:r>
                      <a:endParaRPr lang="ru-RU" sz="29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LIKES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extLst>
                  <a:ext uri="{0D108BD9-81ED-4DB2-BD59-A6C34878D82A}">
                    <a16:rowId xmlns="" xmlns:a16="http://schemas.microsoft.com/office/drawing/2014/main" val="913928935"/>
                  </a:ext>
                </a:extLst>
              </a:tr>
              <a:tr h="98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USER_PAGE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1</a:t>
                      </a:r>
                      <a:endParaRPr lang="ru-RU" sz="4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0,05</a:t>
                      </a:r>
                      <a:endParaRPr lang="ru-RU" sz="4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0,2</a:t>
                      </a:r>
                      <a:r>
                        <a:rPr lang="en-US" sz="3400" dirty="0">
                          <a:effectLst/>
                        </a:rPr>
                        <a:t>7</a:t>
                      </a:r>
                      <a:endParaRPr lang="ru-RU" sz="4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extLst>
                  <a:ext uri="{0D108BD9-81ED-4DB2-BD59-A6C34878D82A}">
                    <a16:rowId xmlns="" xmlns:a16="http://schemas.microsoft.com/office/drawing/2014/main" val="3983532452"/>
                  </a:ext>
                </a:extLst>
              </a:tr>
              <a:tr h="98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USER_PAGE_BY_COMMENT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solidFill>
                            <a:srgbClr val="FF0000"/>
                          </a:solidFill>
                          <a:effectLst/>
                        </a:rPr>
                        <a:t>0,7</a:t>
                      </a:r>
                      <a:r>
                        <a:rPr lang="en-US" sz="34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ru-RU" sz="4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1</a:t>
                      </a:r>
                      <a:endParaRPr lang="ru-RU" sz="4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solidFill>
                            <a:srgbClr val="FF0000"/>
                          </a:solidFill>
                          <a:effectLst/>
                        </a:rPr>
                        <a:t>0,8</a:t>
                      </a:r>
                      <a:r>
                        <a:rPr lang="en-US" sz="34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ru-RU" sz="4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extLst>
                  <a:ext uri="{0D108BD9-81ED-4DB2-BD59-A6C34878D82A}">
                    <a16:rowId xmlns="" xmlns:a16="http://schemas.microsoft.com/office/drawing/2014/main" val="1884397036"/>
                  </a:ext>
                </a:extLst>
              </a:tr>
              <a:tr h="103219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USER_PAGE_BY_LIKES</a:t>
                      </a:r>
                      <a:endParaRPr lang="ru-RU" sz="2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</a:t>
                      </a:r>
                      <a:r>
                        <a:rPr lang="en-US" sz="3400" dirty="0">
                          <a:effectLst/>
                        </a:rPr>
                        <a:t>2</a:t>
                      </a:r>
                      <a:endParaRPr lang="ru-RU" sz="4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0,04</a:t>
                      </a:r>
                      <a:endParaRPr lang="ru-RU" sz="4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1</a:t>
                      </a:r>
                      <a:endParaRPr lang="ru-RU" sz="4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64592" marR="164592" marT="0" marB="0" anchor="b"/>
                </a:tc>
                <a:extLst>
                  <a:ext uri="{0D108BD9-81ED-4DB2-BD59-A6C34878D82A}">
                    <a16:rowId xmlns="" xmlns:a16="http://schemas.microsoft.com/office/drawing/2014/main" val="20535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910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4258D22-75E2-4369-920A-51ACF6ABD17C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426183" y="331583"/>
            <a:ext cx="22439597" cy="940424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силы различных связей в социальных </a:t>
            </a:r>
            <a:r>
              <a:rPr lang="ru-RU" dirty="0" smtClean="0"/>
              <a:t>медиа</a:t>
            </a:r>
            <a:endParaRPr lang="ru-RU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9600" dirty="0"/>
              <a:t>User - User</a:t>
            </a:r>
            <a:endParaRPr lang="ru-RU" sz="9600" dirty="0"/>
          </a:p>
          <a:p>
            <a:pPr algn="ctr"/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6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sp>
        <p:nvSpPr>
          <p:cNvPr id="7" name="Текст 8"/>
          <p:cNvSpPr txBox="1">
            <a:spLocks/>
          </p:cNvSpPr>
          <p:nvPr/>
        </p:nvSpPr>
        <p:spPr>
          <a:xfrm>
            <a:off x="1414443" y="2386371"/>
            <a:ext cx="20917046" cy="205741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20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5760" b="1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727751" y="1186273"/>
            <a:ext cx="7776864" cy="1817441"/>
          </a:xfrm>
          <a:prstGeom prst="rect">
            <a:avLst/>
          </a:prstGeom>
        </p:spPr>
        <p:txBody>
          <a:bodyPr vert="horz" lIns="219456" tIns="109728" rIns="219456" bIns="109728" rtlCol="0" anchor="ctr">
            <a:normAutofit fontScale="97500"/>
          </a:bodyPr>
          <a:lstStyle/>
          <a:p>
            <a:pPr algn="r" defTabSz="2194560">
              <a:spcBef>
                <a:spcPct val="0"/>
              </a:spcBef>
              <a:defRPr/>
            </a:pPr>
            <a:endParaRPr lang="ru-RU" sz="4800" b="1" dirty="0">
              <a:solidFill>
                <a:srgbClr val="044559"/>
              </a:solidFill>
            </a:endParaRPr>
          </a:p>
        </p:txBody>
      </p:sp>
      <p:sp>
        <p:nvSpPr>
          <p:cNvPr id="9" name="Подзаголовок 3"/>
          <p:cNvSpPr txBox="1">
            <a:spLocks/>
          </p:cNvSpPr>
          <p:nvPr/>
        </p:nvSpPr>
        <p:spPr>
          <a:xfrm>
            <a:off x="10677435" y="1148246"/>
            <a:ext cx="12182534" cy="1855464"/>
          </a:xfrm>
          <a:prstGeom prst="rect">
            <a:avLst/>
          </a:prstGeom>
        </p:spPr>
        <p:txBody>
          <a:bodyPr vert="horz" lIns="219456" tIns="109728" rIns="219456" bIns="109728" rtlCol="0" anchor="ctr" anchorCtr="0">
            <a:normAutofit/>
          </a:bodyPr>
          <a:lstStyle/>
          <a:p>
            <a:pPr defTabSz="2194560">
              <a:spcBef>
                <a:spcPct val="20000"/>
              </a:spcBef>
              <a:defRPr/>
            </a:pPr>
            <a:endParaRPr lang="ru-RU" sz="7680" dirty="0"/>
          </a:p>
        </p:txBody>
      </p:sp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80053"/>
              </p:ext>
            </p:extLst>
          </p:nvPr>
        </p:nvGraphicFramePr>
        <p:xfrm>
          <a:off x="1676188" y="4100051"/>
          <a:ext cx="20817161" cy="85935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5386">
                  <a:extLst>
                    <a:ext uri="{9D8B030D-6E8A-4147-A177-3AD203B41FA5}">
                      <a16:colId xmlns="" xmlns:a16="http://schemas.microsoft.com/office/drawing/2014/main" val="2641420305"/>
                    </a:ext>
                  </a:extLst>
                </a:gridCol>
                <a:gridCol w="3683873">
                  <a:extLst>
                    <a:ext uri="{9D8B030D-6E8A-4147-A177-3AD203B41FA5}">
                      <a16:colId xmlns="" xmlns:a16="http://schemas.microsoft.com/office/drawing/2014/main" val="2146933663"/>
                    </a:ext>
                  </a:extLst>
                </a:gridCol>
                <a:gridCol w="3507264">
                  <a:extLst>
                    <a:ext uri="{9D8B030D-6E8A-4147-A177-3AD203B41FA5}">
                      <a16:colId xmlns="" xmlns:a16="http://schemas.microsoft.com/office/drawing/2014/main" val="1723208477"/>
                    </a:ext>
                  </a:extLst>
                </a:gridCol>
                <a:gridCol w="3188011">
                  <a:extLst>
                    <a:ext uri="{9D8B030D-6E8A-4147-A177-3AD203B41FA5}">
                      <a16:colId xmlns="" xmlns:a16="http://schemas.microsoft.com/office/drawing/2014/main" val="3366300194"/>
                    </a:ext>
                  </a:extLst>
                </a:gridCol>
                <a:gridCol w="3101969">
                  <a:extLst>
                    <a:ext uri="{9D8B030D-6E8A-4147-A177-3AD203B41FA5}">
                      <a16:colId xmlns="" xmlns:a16="http://schemas.microsoft.com/office/drawing/2014/main" val="1543072378"/>
                    </a:ext>
                  </a:extLst>
                </a:gridCol>
                <a:gridCol w="3450658">
                  <a:extLst>
                    <a:ext uri="{9D8B030D-6E8A-4147-A177-3AD203B41FA5}">
                      <a16:colId xmlns="" xmlns:a16="http://schemas.microsoft.com/office/drawing/2014/main" val="4231312376"/>
                    </a:ext>
                  </a:extLst>
                </a:gridCol>
              </a:tblGrid>
              <a:tr h="6395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400" dirty="0" smtClean="0">
                          <a:effectLst/>
                        </a:rPr>
                        <a:t>`</a:t>
                      </a:r>
                      <a:r>
                        <a:rPr lang="ru-RU" sz="3400" dirty="0">
                          <a:effectLst/>
                        </a:rPr>
                        <a:t> 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USER_USER_ BY_ANOTHER _COMMENT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 smtClean="0">
                          <a:effectLst/>
                        </a:rPr>
                        <a:t>USER_USER _BY_</a:t>
                      </a:r>
                      <a:endParaRPr lang="ru-RU" sz="430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 smtClean="0">
                          <a:effectLst/>
                        </a:rPr>
                        <a:t>COMMENT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USER_USER _BY_LIKES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</a:t>
                      </a:r>
                      <a:endParaRPr lang="ru-RU" sz="43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 _BY</a:t>
                      </a:r>
                      <a:endParaRPr lang="ru-RU" sz="43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_LINKS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USER_USER _BY_</a:t>
                      </a:r>
                      <a:endParaRPr lang="ru-RU" sz="43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POSTSIN</a:t>
                      </a:r>
                      <a:endParaRPr lang="ru-RU" sz="43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GROUP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extLst>
                  <a:ext uri="{0D108BD9-81ED-4DB2-BD59-A6C34878D82A}">
                    <a16:rowId xmlns="" xmlns:a16="http://schemas.microsoft.com/office/drawing/2014/main" val="642466254"/>
                  </a:ext>
                </a:extLst>
              </a:tr>
              <a:tr h="16302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USER_USER_ BY_ANOTHER _COMMENT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1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400" smtClean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extLst>
                  <a:ext uri="{0D108BD9-81ED-4DB2-BD59-A6C34878D82A}">
                    <a16:rowId xmlns="" xmlns:a16="http://schemas.microsoft.com/office/drawing/2014/main" val="49603975"/>
                  </a:ext>
                </a:extLst>
              </a:tr>
              <a:tr h="10868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USER_USER_ BY_COMMENT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0,2</a:t>
                      </a:r>
                      <a:r>
                        <a:rPr lang="en-US" sz="3400" dirty="0">
                          <a:effectLst/>
                        </a:rPr>
                        <a:t>7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smtClean="0">
                          <a:effectLst/>
                        </a:rPr>
                        <a:t>1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solidFill>
                            <a:srgbClr val="FF0000"/>
                          </a:solidFill>
                          <a:effectLst/>
                        </a:rPr>
                        <a:t>0,43</a:t>
                      </a:r>
                      <a:endParaRPr lang="ru-RU" sz="4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solidFill>
                            <a:srgbClr val="FF0000"/>
                          </a:solidFill>
                          <a:effectLst/>
                        </a:rPr>
                        <a:t>0,47</a:t>
                      </a:r>
                      <a:r>
                        <a:rPr lang="en-US" sz="34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ru-RU" sz="43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extLst>
                  <a:ext uri="{0D108BD9-81ED-4DB2-BD59-A6C34878D82A}">
                    <a16:rowId xmlns="" xmlns:a16="http://schemas.microsoft.com/office/drawing/2014/main" val="2783269103"/>
                  </a:ext>
                </a:extLst>
              </a:tr>
              <a:tr h="10868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USER_USER_ BY_LIKES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0,06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smtClean="0">
                          <a:effectLst/>
                        </a:rPr>
                        <a:t>0,06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1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0,14</a:t>
                      </a:r>
                      <a:r>
                        <a:rPr lang="en-US" sz="3400" dirty="0">
                          <a:effectLst/>
                        </a:rPr>
                        <a:t>6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extLst>
                  <a:ext uri="{0D108BD9-81ED-4DB2-BD59-A6C34878D82A}">
                    <a16:rowId xmlns="" xmlns:a16="http://schemas.microsoft.com/office/drawing/2014/main" val="2378709280"/>
                  </a:ext>
                </a:extLst>
              </a:tr>
              <a:tr h="108682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USER_USER_ BY_LINKS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0,02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smtClean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1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extLst>
                  <a:ext uri="{0D108BD9-81ED-4DB2-BD59-A6C34878D82A}">
                    <a16:rowId xmlns="" xmlns:a16="http://schemas.microsoft.com/office/drawing/2014/main" val="2810460016"/>
                  </a:ext>
                </a:extLst>
              </a:tr>
              <a:tr h="16302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USER_USER_ BY_</a:t>
                      </a:r>
                      <a:endParaRPr lang="ru-RU" sz="43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POSTSIN</a:t>
                      </a:r>
                      <a:endParaRPr lang="ru-RU" sz="43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>
                          <a:effectLst/>
                        </a:rPr>
                        <a:t>GROUP</a:t>
                      </a:r>
                      <a:endParaRPr lang="ru-RU" sz="4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0,03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 smtClean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3400" dirty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1</a:t>
                      </a:r>
                      <a:endParaRPr lang="ru-RU" sz="4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4534" marR="244534" marT="0" marB="0" anchor="b"/>
                </a:tc>
                <a:extLst>
                  <a:ext uri="{0D108BD9-81ED-4DB2-BD59-A6C34878D82A}">
                    <a16:rowId xmlns="" xmlns:a16="http://schemas.microsoft.com/office/drawing/2014/main" val="389559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595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EA371ED9-1A0A-48C5-A8BA-3582806E4709}" type="slidenum">
              <a:rPr lang="ru-RU" smtClean="0"/>
              <a:pPr algn="ctr"/>
              <a:t>9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зернового приращения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body" sz="quarter" idx="11"/>
          </p:nvPr>
        </p:nvSpPr>
        <p:spPr>
          <a:xfrm>
            <a:off x="2426184" y="1304665"/>
            <a:ext cx="25802229" cy="914400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ru-RU" sz="4800" dirty="0"/>
              <a:t>Стратегия зернового приращения на основе модели </a:t>
            </a:r>
            <a:r>
              <a:rPr lang="ru-RU" sz="4800" dirty="0" smtClean="0"/>
              <a:t>ранжирования</a:t>
            </a:r>
            <a:endParaRPr lang="ru-RU" sz="4800" dirty="0"/>
          </a:p>
        </p:txBody>
      </p:sp>
      <p:sp>
        <p:nvSpPr>
          <p:cNvPr id="14" name="Овал 13"/>
          <p:cNvSpPr/>
          <p:nvPr/>
        </p:nvSpPr>
        <p:spPr>
          <a:xfrm>
            <a:off x="9707527" y="7940107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15" name="Овал 14"/>
          <p:cNvSpPr/>
          <p:nvPr/>
        </p:nvSpPr>
        <p:spPr>
          <a:xfrm>
            <a:off x="6887042" y="7952004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16" name="Овал 15"/>
          <p:cNvSpPr/>
          <p:nvPr/>
        </p:nvSpPr>
        <p:spPr>
          <a:xfrm>
            <a:off x="9707527" y="5317718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17" name="Овал 16"/>
          <p:cNvSpPr/>
          <p:nvPr/>
        </p:nvSpPr>
        <p:spPr>
          <a:xfrm>
            <a:off x="9752575" y="10620648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18" name="Овал 17"/>
          <p:cNvSpPr/>
          <p:nvPr/>
        </p:nvSpPr>
        <p:spPr>
          <a:xfrm>
            <a:off x="12528014" y="7940107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19" name="Овал 18"/>
          <p:cNvSpPr/>
          <p:nvPr/>
        </p:nvSpPr>
        <p:spPr>
          <a:xfrm>
            <a:off x="7841647" y="9762516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20" name="Овал 19"/>
          <p:cNvSpPr/>
          <p:nvPr/>
        </p:nvSpPr>
        <p:spPr>
          <a:xfrm>
            <a:off x="7581986" y="611406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21" name="Овал 20"/>
          <p:cNvSpPr/>
          <p:nvPr/>
        </p:nvSpPr>
        <p:spPr>
          <a:xfrm>
            <a:off x="11648407" y="6105617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22" name="Овал 21"/>
          <p:cNvSpPr/>
          <p:nvPr/>
        </p:nvSpPr>
        <p:spPr>
          <a:xfrm>
            <a:off x="11578111" y="9506484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cxnSp>
        <p:nvCxnSpPr>
          <p:cNvPr id="23" name="Прямая со стрелкой 22"/>
          <p:cNvCxnSpPr>
            <a:cxnSpLocks/>
            <a:stCxn id="14" idx="0"/>
            <a:endCxn id="16" idx="4"/>
          </p:cNvCxnSpPr>
          <p:nvPr/>
        </p:nvCxnSpPr>
        <p:spPr>
          <a:xfrm flipV="1">
            <a:off x="10256167" y="6414998"/>
            <a:ext cx="0" cy="1525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cxnSpLocks/>
            <a:stCxn id="14" idx="7"/>
            <a:endCxn id="21" idx="3"/>
          </p:cNvCxnSpPr>
          <p:nvPr/>
        </p:nvCxnSpPr>
        <p:spPr>
          <a:xfrm flipV="1">
            <a:off x="10644115" y="7042206"/>
            <a:ext cx="1164984" cy="1058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4" idx="4"/>
            <a:endCxn id="17" idx="0"/>
          </p:cNvCxnSpPr>
          <p:nvPr/>
        </p:nvCxnSpPr>
        <p:spPr>
          <a:xfrm>
            <a:off x="10256167" y="9037387"/>
            <a:ext cx="45048" cy="1583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4" idx="5"/>
            <a:endCxn id="22" idx="1"/>
          </p:cNvCxnSpPr>
          <p:nvPr/>
        </p:nvCxnSpPr>
        <p:spPr>
          <a:xfrm>
            <a:off x="10644115" y="8876696"/>
            <a:ext cx="1094688" cy="790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14" idx="6"/>
            <a:endCxn id="18" idx="2"/>
          </p:cNvCxnSpPr>
          <p:nvPr/>
        </p:nvCxnSpPr>
        <p:spPr>
          <a:xfrm>
            <a:off x="10804809" y="8488747"/>
            <a:ext cx="17232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4" idx="3"/>
            <a:endCxn id="19" idx="7"/>
          </p:cNvCxnSpPr>
          <p:nvPr/>
        </p:nvCxnSpPr>
        <p:spPr>
          <a:xfrm flipH="1">
            <a:off x="8778235" y="8876696"/>
            <a:ext cx="1089984" cy="1046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14" idx="2"/>
            <a:endCxn id="15" idx="6"/>
          </p:cNvCxnSpPr>
          <p:nvPr/>
        </p:nvCxnSpPr>
        <p:spPr>
          <a:xfrm flipH="1">
            <a:off x="7984322" y="8488748"/>
            <a:ext cx="1723205" cy="11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4" idx="1"/>
            <a:endCxn id="20" idx="5"/>
          </p:cNvCxnSpPr>
          <p:nvPr/>
        </p:nvCxnSpPr>
        <p:spPr>
          <a:xfrm flipH="1" flipV="1">
            <a:off x="8518574" y="7050649"/>
            <a:ext cx="1349645" cy="1050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11648122" y="6114060"/>
            <a:ext cx="1097280" cy="109728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 dirty="0"/>
          </a:p>
        </p:txBody>
      </p:sp>
      <p:sp>
        <p:nvSpPr>
          <p:cNvPr id="32" name="Овал 31"/>
          <p:cNvSpPr/>
          <p:nvPr/>
        </p:nvSpPr>
        <p:spPr>
          <a:xfrm>
            <a:off x="12531106" y="7955201"/>
            <a:ext cx="1097280" cy="109728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 dirty="0"/>
          </a:p>
        </p:txBody>
      </p:sp>
      <p:sp>
        <p:nvSpPr>
          <p:cNvPr id="33" name="Овал 32"/>
          <p:cNvSpPr/>
          <p:nvPr/>
        </p:nvSpPr>
        <p:spPr>
          <a:xfrm>
            <a:off x="9712166" y="5302627"/>
            <a:ext cx="1097280" cy="1097280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 dirty="0"/>
          </a:p>
        </p:txBody>
      </p:sp>
      <p:sp>
        <p:nvSpPr>
          <p:cNvPr id="34" name="Овал 33"/>
          <p:cNvSpPr/>
          <p:nvPr/>
        </p:nvSpPr>
        <p:spPr>
          <a:xfrm>
            <a:off x="11581466" y="9523615"/>
            <a:ext cx="1097280" cy="109728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 dirty="0"/>
          </a:p>
        </p:txBody>
      </p:sp>
      <p:sp>
        <p:nvSpPr>
          <p:cNvPr id="35" name="Овал 34"/>
          <p:cNvSpPr/>
          <p:nvPr/>
        </p:nvSpPr>
        <p:spPr>
          <a:xfrm>
            <a:off x="9731417" y="10620895"/>
            <a:ext cx="1097280" cy="109728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 dirty="0"/>
          </a:p>
        </p:txBody>
      </p:sp>
      <p:sp>
        <p:nvSpPr>
          <p:cNvPr id="36" name="Овал 35"/>
          <p:cNvSpPr/>
          <p:nvPr/>
        </p:nvSpPr>
        <p:spPr>
          <a:xfrm>
            <a:off x="7859935" y="9784901"/>
            <a:ext cx="1097280" cy="10972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 dirty="0"/>
          </a:p>
        </p:txBody>
      </p:sp>
      <p:sp>
        <p:nvSpPr>
          <p:cNvPr id="37" name="Овал 36"/>
          <p:cNvSpPr/>
          <p:nvPr/>
        </p:nvSpPr>
        <p:spPr>
          <a:xfrm>
            <a:off x="6888588" y="7973489"/>
            <a:ext cx="1097280" cy="10972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 dirty="0"/>
          </a:p>
        </p:txBody>
      </p:sp>
      <p:sp>
        <p:nvSpPr>
          <p:cNvPr id="38" name="Овал 37"/>
          <p:cNvSpPr/>
          <p:nvPr/>
        </p:nvSpPr>
        <p:spPr>
          <a:xfrm>
            <a:off x="7601006" y="6129595"/>
            <a:ext cx="1097280" cy="10972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 dirty="0"/>
          </a:p>
        </p:txBody>
      </p:sp>
      <p:sp>
        <p:nvSpPr>
          <p:cNvPr id="39" name="Овал 38"/>
          <p:cNvSpPr/>
          <p:nvPr/>
        </p:nvSpPr>
        <p:spPr>
          <a:xfrm>
            <a:off x="14137354" y="659424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40" name="Овал 39"/>
          <p:cNvSpPr/>
          <p:nvPr/>
        </p:nvSpPr>
        <p:spPr>
          <a:xfrm>
            <a:off x="14702153" y="4931246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41" name="Овал 40"/>
          <p:cNvSpPr/>
          <p:nvPr/>
        </p:nvSpPr>
        <p:spPr>
          <a:xfrm>
            <a:off x="13536398" y="315589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42" name="Овал 41"/>
          <p:cNvSpPr/>
          <p:nvPr/>
        </p:nvSpPr>
        <p:spPr>
          <a:xfrm>
            <a:off x="9864850" y="2321081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43" name="Овал 42"/>
          <p:cNvSpPr/>
          <p:nvPr/>
        </p:nvSpPr>
        <p:spPr>
          <a:xfrm>
            <a:off x="8004893" y="3696982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sp>
        <p:nvSpPr>
          <p:cNvPr id="44" name="Овал 43"/>
          <p:cNvSpPr/>
          <p:nvPr/>
        </p:nvSpPr>
        <p:spPr>
          <a:xfrm>
            <a:off x="11738803" y="2364586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0"/>
          </a:p>
        </p:txBody>
      </p:sp>
      <p:cxnSp>
        <p:nvCxnSpPr>
          <p:cNvPr id="45" name="Прямая со стрелкой 44"/>
          <p:cNvCxnSpPr>
            <a:stCxn id="33" idx="0"/>
            <a:endCxn id="42" idx="4"/>
          </p:cNvCxnSpPr>
          <p:nvPr/>
        </p:nvCxnSpPr>
        <p:spPr>
          <a:xfrm flipV="1">
            <a:off x="10260807" y="3418362"/>
            <a:ext cx="152683" cy="188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33" idx="1"/>
            <a:endCxn id="43" idx="5"/>
          </p:cNvCxnSpPr>
          <p:nvPr/>
        </p:nvCxnSpPr>
        <p:spPr>
          <a:xfrm flipH="1" flipV="1">
            <a:off x="8941481" y="4633571"/>
            <a:ext cx="931378" cy="829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3" idx="7"/>
            <a:endCxn id="44" idx="3"/>
          </p:cNvCxnSpPr>
          <p:nvPr/>
        </p:nvCxnSpPr>
        <p:spPr>
          <a:xfrm flipV="1">
            <a:off x="10648754" y="3301173"/>
            <a:ext cx="1250741" cy="2162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1" idx="0"/>
            <a:endCxn id="44" idx="3"/>
          </p:cNvCxnSpPr>
          <p:nvPr/>
        </p:nvCxnSpPr>
        <p:spPr>
          <a:xfrm flipH="1" flipV="1">
            <a:off x="11899497" y="3301174"/>
            <a:ext cx="297266" cy="2812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cxnSpLocks/>
            <a:stCxn id="31" idx="7"/>
            <a:endCxn id="41" idx="3"/>
          </p:cNvCxnSpPr>
          <p:nvPr/>
        </p:nvCxnSpPr>
        <p:spPr>
          <a:xfrm flipV="1">
            <a:off x="12584710" y="4092479"/>
            <a:ext cx="1112381" cy="2182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cxnSpLocks/>
            <a:stCxn id="31" idx="7"/>
            <a:endCxn id="40" idx="2"/>
          </p:cNvCxnSpPr>
          <p:nvPr/>
        </p:nvCxnSpPr>
        <p:spPr>
          <a:xfrm flipV="1">
            <a:off x="12584710" y="5479886"/>
            <a:ext cx="2117443" cy="79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cxnSpLocks/>
            <a:stCxn id="31" idx="6"/>
            <a:endCxn id="39" idx="2"/>
          </p:cNvCxnSpPr>
          <p:nvPr/>
        </p:nvCxnSpPr>
        <p:spPr>
          <a:xfrm>
            <a:off x="12745402" y="6662701"/>
            <a:ext cx="1391952" cy="480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015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Сетка">
    <a:dk1>
      <a:sysClr val="windowText" lastClr="000000"/>
    </a:dk1>
    <a:lt1>
      <a:sysClr val="window" lastClr="FFFFFF"/>
    </a:lt1>
    <a:dk2>
      <a:srgbClr val="534949"/>
    </a:dk2>
    <a:lt2>
      <a:srgbClr val="CCD1B9"/>
    </a:lt2>
    <a:accent1>
      <a:srgbClr val="C66951"/>
    </a:accent1>
    <a:accent2>
      <a:srgbClr val="BF974D"/>
    </a:accent2>
    <a:accent3>
      <a:srgbClr val="928B70"/>
    </a:accent3>
    <a:accent4>
      <a:srgbClr val="87706B"/>
    </a:accent4>
    <a:accent5>
      <a:srgbClr val="94734E"/>
    </a:accent5>
    <a:accent6>
      <a:srgbClr val="6F777D"/>
    </a:accent6>
    <a:hlink>
      <a:srgbClr val="CC9900"/>
    </a:hlink>
    <a:folHlink>
      <a:srgbClr val="C0C0C0"/>
    </a:folHlink>
  </a:clrScheme>
  <a:fontScheme name="Сетка">
    <a:majorFont>
      <a:latin typeface="Franklin Gothic Medium"/>
      <a:ea typeface=""/>
      <a:cs typeface=""/>
      <a:font script="Jpan" typeface="HG創英角ｺﾞｼｯｸUB"/>
      <a:font script="Hang" typeface="HY견고딕"/>
      <a:font script="Hans" typeface="微软雅黑"/>
      <a:font script="Hant" typeface="微軟正黑體"/>
      <a:font script="Arab" typeface="Arial Bold"/>
      <a:font script="Hebr" typeface="Arial Bold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 Bold"/>
      <a:font script="Uigh" typeface="Microsoft Uighur"/>
      <a:font script="Geor" typeface="Sylfaen"/>
    </a:majorFont>
    <a:minorFont>
      <a:latin typeface="Franklin Gothic Medium"/>
      <a:ea typeface=""/>
      <a:cs typeface=""/>
      <a:font script="Jpan" typeface="HG創英角ｺﾞｼｯｸUB"/>
      <a:font script="Hang" typeface="HY견고딕"/>
      <a:font script="Hans" typeface="微软雅黑"/>
      <a:font script="Hant" typeface="微軟正黑體"/>
      <a:font script="Arab" typeface="Arial Bold"/>
      <a:font script="Hebr" typeface="Arial Bold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 Bold"/>
      <a:font script="Uigh" typeface="Microsoft Uighur"/>
      <a:font script="Geor" typeface="Sylfaen"/>
    </a:minorFont>
  </a:fontScheme>
  <a:fmtScheme name="Сетка">
    <a:fillStyleLst>
      <a:solidFill>
        <a:schemeClr val="phClr"/>
      </a:solidFill>
      <a:solidFill>
        <a:schemeClr val="phClr">
          <a:tint val="50000"/>
        </a:schemeClr>
      </a:solidFill>
      <a:gradFill rotWithShape="1">
        <a:gsLst>
          <a:gs pos="0">
            <a:schemeClr val="phClr"/>
          </a:gs>
          <a:gs pos="90000">
            <a:schemeClr val="phClr">
              <a:shade val="100000"/>
            </a:schemeClr>
          </a:gs>
          <a:gs pos="100000">
            <a:schemeClr val="phClr">
              <a:shade val="85000"/>
            </a:schemeClr>
          </a:gs>
        </a:gsLst>
        <a:path path="circle">
          <a:fillToRect l="100000" t="100000" r="100000" b="100000"/>
        </a:path>
      </a:gra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175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phClr">
              <a:shade val="3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0000"/>
          <a:shade val="93000"/>
          <a:satMod val="150000"/>
        </a:schemeClr>
      </a:solidFill>
      <a:blipFill rotWithShape="1">
        <a:blip xmlns:r="http://schemas.openxmlformats.org/officeDocument/2006/relationships" r:embed="rId1">
          <a:duotone>
            <a:schemeClr val="phClr">
              <a:tint val="95000"/>
            </a:schemeClr>
            <a:schemeClr val="phClr">
              <a:shade val="93000"/>
              <a:satMod val="110000"/>
            </a:schemeClr>
          </a:duotone>
        </a:blip>
        <a:tile tx="0" ty="0" sx="100000" sy="10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5585</TotalTime>
  <Words>2591</Words>
  <Application>Microsoft Office PowerPoint</Application>
  <PresentationFormat>Произвольный</PresentationFormat>
  <Paragraphs>950</Paragraphs>
  <Slides>64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64</vt:i4>
      </vt:variant>
    </vt:vector>
  </HeadingPairs>
  <TitlesOfParts>
    <vt:vector size="78" baseType="lpstr">
      <vt:lpstr>Arial</vt:lpstr>
      <vt:lpstr>Arial Narrow</vt:lpstr>
      <vt:lpstr>Calibri</vt:lpstr>
      <vt:lpstr>Calibri Light</vt:lpstr>
      <vt:lpstr>Gill Sans MT</vt:lpstr>
      <vt:lpstr>Helvetica</vt:lpstr>
      <vt:lpstr>Helvetica Light</vt:lpstr>
      <vt:lpstr>Helvetica Neue</vt:lpstr>
      <vt:lpstr>Lucida Sans Unicode</vt:lpstr>
      <vt:lpstr>Tahoma</vt:lpstr>
      <vt:lpstr>Times New Roman</vt:lpstr>
      <vt:lpstr>Trebuchet MS</vt:lpstr>
      <vt:lpstr>Verdana</vt:lpstr>
      <vt:lpstr>White</vt:lpstr>
      <vt:lpstr>Презентация PowerPoint</vt:lpstr>
      <vt:lpstr>Iterative and Explorative search</vt:lpstr>
      <vt:lpstr>Введение</vt:lpstr>
      <vt:lpstr>Презентация PowerPoint</vt:lpstr>
      <vt:lpstr>Введение</vt:lpstr>
      <vt:lpstr>Презентация PowerPoint</vt:lpstr>
      <vt:lpstr>Анализ силы различных связей в социальных медиа</vt:lpstr>
      <vt:lpstr>Анализ силы различных связей в социальных медиа</vt:lpstr>
      <vt:lpstr>Метод зернового приращения</vt:lpstr>
      <vt:lpstr>Метод зернового приращения</vt:lpstr>
      <vt:lpstr>Метод зернового приращения</vt:lpstr>
      <vt:lpstr>Визуализация результатов кластерного анализа</vt:lpstr>
      <vt:lpstr>Презентация PowerPoint</vt:lpstr>
      <vt:lpstr>Презентация PowerPoint</vt:lpstr>
      <vt:lpstr>Презентация PowerPoint</vt:lpstr>
      <vt:lpstr>Презентация PowerPoint</vt:lpstr>
      <vt:lpstr>Network communities</vt:lpstr>
      <vt:lpstr>Graph cliques</vt:lpstr>
      <vt:lpstr>Graph cliques</vt:lpstr>
      <vt:lpstr>Graph cliques</vt:lpstr>
      <vt:lpstr>Network communities</vt:lpstr>
      <vt:lpstr>Community detection</vt:lpstr>
      <vt:lpstr>Презентация PowerPoint</vt:lpstr>
      <vt:lpstr>Презентация PowerPoint</vt:lpstr>
      <vt:lpstr>Edge betweenness</vt:lpstr>
      <vt:lpstr>Edge betweenness algorithm</vt:lpstr>
      <vt:lpstr>Edge betweenness Hierarchical algorithm, dendrogram </vt:lpstr>
      <vt:lpstr>Презентация PowerPoint</vt:lpstr>
      <vt:lpstr>Презентация PowerPoint</vt:lpstr>
      <vt:lpstr>Презентация PowerPoint</vt:lpstr>
      <vt:lpstr>Modularity score</vt:lpstr>
      <vt:lpstr>Презентация PowerPoint</vt:lpstr>
      <vt:lpstr>Презентация PowerPoint</vt:lpstr>
      <vt:lpstr>Презентация PowerPoint</vt:lpstr>
      <vt:lpstr>Spectral modularity maximization</vt:lpstr>
      <vt:lpstr>Презентация PowerPoint</vt:lpstr>
      <vt:lpstr>Label propagation algorithm</vt:lpstr>
      <vt:lpstr>Презентация PowerPoint</vt:lpstr>
      <vt:lpstr>Презентация PowerPoint</vt:lpstr>
      <vt:lpstr>Fast community unfolding</vt:lpstr>
      <vt:lpstr>Fast community unfolding algorithm</vt:lpstr>
      <vt:lpstr>Презентация PowerPoint</vt:lpstr>
      <vt:lpstr>Презентация PowerPoint</vt:lpstr>
      <vt:lpstr>Walktrap</vt:lpstr>
      <vt:lpstr>Презентация PowerPoint</vt:lpstr>
      <vt:lpstr>Презентация PowerPoint</vt:lpstr>
      <vt:lpstr>Overlapping communities</vt:lpstr>
      <vt:lpstr>Презентация PowerPoint</vt:lpstr>
      <vt:lpstr>References</vt:lpstr>
      <vt:lpstr>Презентация PowerPoint</vt:lpstr>
      <vt:lpstr>Text classification in general</vt:lpstr>
      <vt:lpstr>Text label kinds</vt:lpstr>
      <vt:lpstr>Weighting techniques for BOW</vt:lpstr>
      <vt:lpstr>Dense text representation: NBOW</vt:lpstr>
      <vt:lpstr>Deep averaging network</vt:lpstr>
      <vt:lpstr>Deep averaging network</vt:lpstr>
      <vt:lpstr>CNN for texts</vt:lpstr>
      <vt:lpstr>Recurrent NN for text classification</vt:lpstr>
      <vt:lpstr>Recurrent NN for text classification</vt:lpstr>
      <vt:lpstr>Recurrent NN for text classification</vt:lpstr>
      <vt:lpstr>Recurrent NN for text classification</vt:lpstr>
      <vt:lpstr>Recurrent NN for text classification</vt:lpstr>
      <vt:lpstr>Clustering methods</vt:lpstr>
      <vt:lpstr>Word Mover’s Distance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Кремлёв</dc:creator>
  <cp:lastModifiedBy>Ilya Karpov</cp:lastModifiedBy>
  <cp:revision>250</cp:revision>
  <dcterms:modified xsi:type="dcterms:W3CDTF">2020-11-26T15:13:45Z</dcterms:modified>
</cp:coreProperties>
</file>